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1" r:id="rId4"/>
    <p:sldId id="265" r:id="rId5"/>
    <p:sldId id="268" r:id="rId6"/>
    <p:sldId id="273" r:id="rId7"/>
    <p:sldId id="274" r:id="rId8"/>
    <p:sldId id="277" r:id="rId9"/>
    <p:sldId id="276" r:id="rId10"/>
    <p:sldId id="27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plotArea>
      <c:layout>
        <c:manualLayout>
          <c:layoutTarget val="inner"/>
          <c:xMode val="edge"/>
          <c:yMode val="edge"/>
          <c:x val="0.32583110423628142"/>
          <c:y val="3.4135992058230112E-2"/>
          <c:w val="0.62975096784118034"/>
          <c:h val="0.83064740118481495"/>
        </c:manualLayout>
      </c:layout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cat>
            <c:strRef>
              <c:f>Tabelle1!$A$2:$A$9</c:f>
              <c:strCache>
                <c:ptCount val="8"/>
                <c:pt idx="0">
                  <c:v>Angebot/Öffnungszeiten</c:v>
                </c:pt>
                <c:pt idx="1">
                  <c:v>Lage der Einrichtung</c:v>
                </c:pt>
                <c:pt idx="2">
                  <c:v>Religiöse Erziehung</c:v>
                </c:pt>
                <c:pt idx="3">
                  <c:v>Eindruck/Empfehlung</c:v>
                </c:pt>
                <c:pt idx="4">
                  <c:v>Konzept</c:v>
                </c:pt>
                <c:pt idx="5">
                  <c:v>Geschwisterkind</c:v>
                </c:pt>
                <c:pt idx="6">
                  <c:v>(schnellste) Zusage</c:v>
                </c:pt>
                <c:pt idx="7">
                  <c:v>Sonstige</c:v>
                </c:pt>
              </c:strCache>
            </c:strRef>
          </c:cat>
          <c:val>
            <c:numRef>
              <c:f>Tabelle1!$B$2:$B$9</c:f>
              <c:numCache>
                <c:formatCode>0%</c:formatCode>
                <c:ptCount val="8"/>
                <c:pt idx="0">
                  <c:v>0.25</c:v>
                </c:pt>
                <c:pt idx="1">
                  <c:v>0.06</c:v>
                </c:pt>
                <c:pt idx="2">
                  <c:v>0.09</c:v>
                </c:pt>
                <c:pt idx="3">
                  <c:v>0.03</c:v>
                </c:pt>
                <c:pt idx="4">
                  <c:v>0.03</c:v>
                </c:pt>
                <c:pt idx="5">
                  <c:v>0.06</c:v>
                </c:pt>
                <c:pt idx="6">
                  <c:v>0.25</c:v>
                </c:pt>
                <c:pt idx="7">
                  <c:v>0.22</c:v>
                </c:pt>
              </c:numCache>
            </c:numRef>
          </c:val>
        </c:ser>
        <c:axId val="47629824"/>
        <c:axId val="47960064"/>
      </c:barChart>
      <c:catAx>
        <c:axId val="47629824"/>
        <c:scaling>
          <c:orientation val="minMax"/>
        </c:scaling>
        <c:axPos val="l"/>
        <c:tickLblPos val="nextTo"/>
        <c:crossAx val="47960064"/>
        <c:crosses val="autoZero"/>
        <c:auto val="1"/>
        <c:lblAlgn val="ctr"/>
        <c:lblOffset val="100"/>
      </c:catAx>
      <c:valAx>
        <c:axId val="47960064"/>
        <c:scaling>
          <c:orientation val="minMax"/>
          <c:max val="0.30000000000000004"/>
        </c:scaling>
        <c:axPos val="b"/>
        <c:majorGridlines/>
        <c:numFmt formatCode="0%" sourceLinked="1"/>
        <c:tickLblPos val="nextTo"/>
        <c:crossAx val="47629824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de-D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8117021088565916"/>
          <c:y val="0.15285324200088879"/>
          <c:w val="0.60180729918898002"/>
          <c:h val="0.77574123708477083"/>
        </c:manualLayout>
      </c:layout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Besuch der Einrichtung</c:v>
                </c:pt>
              </c:strCache>
            </c:strRef>
          </c:tx>
          <c:dLbls>
            <c:dLbl>
              <c:idx val="0"/>
              <c:layout>
                <c:manualLayout>
                  <c:x val="-0.50735733854630805"/>
                  <c:y val="5.7088353819272609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de-DE"/>
                </a:p>
              </c:txPr>
              <c:dLblPos val="bestFit"/>
              <c:showLegendKey val="1"/>
              <c:showCatName val="1"/>
              <c:showPercent val="1"/>
            </c:dLbl>
            <c:dLbl>
              <c:idx val="1"/>
              <c:layout>
                <c:manualLayout>
                  <c:x val="-3.3620317439476424E-2"/>
                  <c:y val="-3.6771087934673926E-3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de-DE"/>
                </a:p>
              </c:txPr>
              <c:dLblPos val="bestFit"/>
              <c:showLegendKey val="1"/>
              <c:showCatName val="1"/>
              <c:showPercent val="1"/>
            </c:dLbl>
            <c:dLbl>
              <c:idx val="2"/>
              <c:layout>
                <c:manualLayout>
                  <c:x val="2.0284980155869207E-2"/>
                  <c:y val="5.7063945756868864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de-DE"/>
                </a:p>
              </c:txPr>
              <c:dLblPos val="bestFit"/>
              <c:showVal val="1"/>
              <c:showCatName val="1"/>
            </c:dLbl>
            <c:dLbl>
              <c:idx val="3"/>
              <c:showCatName val="1"/>
            </c:dLbl>
            <c:dLblPos val="bestFit"/>
            <c:showCatName val="1"/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2 Tage</c:v>
                </c:pt>
                <c:pt idx="1">
                  <c:v>3 Tage</c:v>
                </c:pt>
                <c:pt idx="2">
                  <c:v>5 Tage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12.5</c:v>
                </c:pt>
                <c:pt idx="1">
                  <c:v>12.5</c:v>
                </c:pt>
                <c:pt idx="2">
                  <c:v>70.83</c:v>
                </c:pt>
              </c:numCache>
            </c:numRef>
          </c:val>
        </c:ser>
      </c:pie3DChart>
    </c:plotArea>
    <c:plotVisOnly val="1"/>
  </c:chart>
  <c:spPr>
    <a:noFill/>
  </c:spPr>
  <c:txPr>
    <a:bodyPr/>
    <a:lstStyle/>
    <a:p>
      <a:pPr>
        <a:defRPr sz="1800"/>
      </a:pPr>
      <a:endParaRPr lang="de-D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plotArea>
      <c:layout>
        <c:manualLayout>
          <c:layoutTarget val="inner"/>
          <c:xMode val="edge"/>
          <c:yMode val="edge"/>
          <c:x val="8.6564174028972748E-2"/>
          <c:y val="5.5430349008840314E-2"/>
          <c:w val="0.72173864739666604"/>
          <c:h val="0.80611162251813395"/>
        </c:manualLayout>
      </c:layout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Bezugserzieher-system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de-DE"/>
              </a:p>
            </c:txPr>
            <c:showVal val="1"/>
          </c:dLbls>
          <c:cat>
            <c:strRef>
              <c:f>Tabelle1!$A$2:$A$5</c:f>
              <c:strCache>
                <c:ptCount val="4"/>
                <c:pt idx="0">
                  <c:v>trifft exakt zu</c:v>
                </c:pt>
                <c:pt idx="1">
                  <c:v>trifft eher zu</c:v>
                </c:pt>
                <c:pt idx="2">
                  <c:v>trifft weniger zu</c:v>
                </c:pt>
                <c:pt idx="3">
                  <c:v>trifft garnicht zu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0.5</c:v>
                </c:pt>
                <c:pt idx="1">
                  <c:v>0.375</c:v>
                </c:pt>
                <c:pt idx="2">
                  <c:v>4.1700000000000001E-2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Öffnungszeiten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de-DE"/>
              </a:p>
            </c:txPr>
            <c:showVal val="1"/>
          </c:dLbls>
          <c:cat>
            <c:strRef>
              <c:f>Tabelle1!$A$2:$A$5</c:f>
              <c:strCache>
                <c:ptCount val="4"/>
                <c:pt idx="0">
                  <c:v>trifft exakt zu</c:v>
                </c:pt>
                <c:pt idx="1">
                  <c:v>trifft eher zu</c:v>
                </c:pt>
                <c:pt idx="2">
                  <c:v>trifft weniger zu</c:v>
                </c:pt>
                <c:pt idx="3">
                  <c:v>trifft garnicht zu</c:v>
                </c:pt>
              </c:strCache>
            </c:strRef>
          </c:cat>
          <c:val>
            <c:numRef>
              <c:f>Tabelle1!$C$2:$C$5</c:f>
              <c:numCache>
                <c:formatCode>0%</c:formatCode>
                <c:ptCount val="4"/>
                <c:pt idx="0">
                  <c:v>0.875</c:v>
                </c:pt>
                <c:pt idx="1">
                  <c:v>4.1700000000000001E-2</c:v>
                </c:pt>
                <c:pt idx="2">
                  <c:v>4.1700000000000001E-2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Essens-Qualität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de-DE"/>
              </a:p>
            </c:txPr>
            <c:showVal val="1"/>
          </c:dLbls>
          <c:cat>
            <c:strRef>
              <c:f>Tabelle1!$A$2:$A$5</c:f>
              <c:strCache>
                <c:ptCount val="4"/>
                <c:pt idx="0">
                  <c:v>trifft exakt zu</c:v>
                </c:pt>
                <c:pt idx="1">
                  <c:v>trifft eher zu</c:v>
                </c:pt>
                <c:pt idx="2">
                  <c:v>trifft weniger zu</c:v>
                </c:pt>
                <c:pt idx="3">
                  <c:v>trifft garnicht zu</c:v>
                </c:pt>
              </c:strCache>
            </c:strRef>
          </c:cat>
          <c:val>
            <c:numRef>
              <c:f>Tabelle1!$D$2:$D$5</c:f>
              <c:numCache>
                <c:formatCode>0%</c:formatCode>
                <c:ptCount val="4"/>
                <c:pt idx="0">
                  <c:v>0.41670000000000001</c:v>
                </c:pt>
                <c:pt idx="1">
                  <c:v>0.54169999999999996</c:v>
                </c:pt>
                <c:pt idx="2">
                  <c:v>4.1700000000000001E-2</c:v>
                </c:pt>
                <c:pt idx="3">
                  <c:v>0</c:v>
                </c:pt>
              </c:numCache>
            </c:numRef>
          </c:val>
        </c:ser>
        <c:axId val="69976448"/>
        <c:axId val="69978368"/>
      </c:barChart>
      <c:catAx>
        <c:axId val="699764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69978368"/>
        <c:crosses val="autoZero"/>
        <c:auto val="1"/>
        <c:lblAlgn val="ctr"/>
        <c:lblOffset val="100"/>
      </c:catAx>
      <c:valAx>
        <c:axId val="6997836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69976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696405713374853"/>
          <c:y val="5.7373783865284814E-2"/>
          <c:w val="0.18150229684624419"/>
          <c:h val="0.91548716809243391"/>
        </c:manualLayout>
      </c:layout>
      <c:txPr>
        <a:bodyPr/>
        <a:lstStyle/>
        <a:p>
          <a:pPr>
            <a:defRPr sz="1400"/>
          </a:pPr>
          <a:endParaRPr lang="de-DE"/>
        </a:p>
      </c:txPr>
    </c:legend>
    <c:plotVisOnly val="1"/>
  </c:chart>
  <c:txPr>
    <a:bodyPr/>
    <a:lstStyle/>
    <a:p>
      <a:pPr>
        <a:defRPr sz="1800"/>
      </a:pPr>
      <a:endParaRPr lang="de-D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plotArea>
      <c:layout>
        <c:manualLayout>
          <c:layoutTarget val="inner"/>
          <c:xMode val="edge"/>
          <c:yMode val="edge"/>
          <c:x val="8.6564174028972748E-2"/>
          <c:y val="5.5430349008840314E-2"/>
          <c:w val="0.63585447027624964"/>
          <c:h val="0.80611162251813429"/>
        </c:manualLayout>
      </c:layout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1)Eindruck Kind gut gefördert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de-DE"/>
              </a:p>
            </c:txPr>
            <c:showVal val="1"/>
          </c:dLbls>
          <c:cat>
            <c:strRef>
              <c:f>Tabelle1!$A$2:$A$5</c:f>
              <c:strCache>
                <c:ptCount val="4"/>
                <c:pt idx="0">
                  <c:v>trifft exakt zu</c:v>
                </c:pt>
                <c:pt idx="1">
                  <c:v>trifft eher zu</c:v>
                </c:pt>
                <c:pt idx="2">
                  <c:v>trifft weniger zu</c:v>
                </c:pt>
                <c:pt idx="3">
                  <c:v>trifft garnicht zu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0.29699999999999999</c:v>
                </c:pt>
                <c:pt idx="1">
                  <c:v>0.45829999999999999</c:v>
                </c:pt>
                <c:pt idx="2">
                  <c:v>8.3299999999999999E-2</c:v>
                </c:pt>
                <c:pt idx="3">
                  <c:v>4.1700000000000001E-2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3) religionspädagog. Konzept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de-DE"/>
              </a:p>
            </c:txPr>
            <c:showVal val="1"/>
          </c:dLbls>
          <c:cat>
            <c:strRef>
              <c:f>Tabelle1!$A$2:$A$5</c:f>
              <c:strCache>
                <c:ptCount val="4"/>
                <c:pt idx="0">
                  <c:v>trifft exakt zu</c:v>
                </c:pt>
                <c:pt idx="1">
                  <c:v>trifft eher zu</c:v>
                </c:pt>
                <c:pt idx="2">
                  <c:v>trifft weniger zu</c:v>
                </c:pt>
                <c:pt idx="3">
                  <c:v>trifft garnicht zu</c:v>
                </c:pt>
              </c:strCache>
            </c:strRef>
          </c:cat>
          <c:val>
            <c:numRef>
              <c:f>Tabelle1!$C$2:$C$5</c:f>
              <c:numCache>
                <c:formatCode>0%</c:formatCode>
                <c:ptCount val="4"/>
                <c:pt idx="0">
                  <c:v>0.54169999999999996</c:v>
                </c:pt>
                <c:pt idx="1">
                  <c:v>0.41670000000000001</c:v>
                </c:pt>
                <c:pt idx="2">
                  <c:v>4.1700000000000001E-2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7) Projekte/Angebote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de-DE"/>
              </a:p>
            </c:txPr>
            <c:showVal val="1"/>
          </c:dLbls>
          <c:cat>
            <c:strRef>
              <c:f>Tabelle1!$A$2:$A$5</c:f>
              <c:strCache>
                <c:ptCount val="4"/>
                <c:pt idx="0">
                  <c:v>trifft exakt zu</c:v>
                </c:pt>
                <c:pt idx="1">
                  <c:v>trifft eher zu</c:v>
                </c:pt>
                <c:pt idx="2">
                  <c:v>trifft weniger zu</c:v>
                </c:pt>
                <c:pt idx="3">
                  <c:v>trifft garnicht zu</c:v>
                </c:pt>
              </c:strCache>
            </c:strRef>
          </c:cat>
          <c:val>
            <c:numRef>
              <c:f>Tabelle1!$D$2:$D$5</c:f>
              <c:numCache>
                <c:formatCode>0%</c:formatCode>
                <c:ptCount val="4"/>
                <c:pt idx="0">
                  <c:v>0.375</c:v>
                </c:pt>
                <c:pt idx="1">
                  <c:v>0.45829999999999999</c:v>
                </c:pt>
                <c:pt idx="2">
                  <c:v>8.3299999999999999E-2</c:v>
                </c:pt>
                <c:pt idx="3">
                  <c:v>0</c:v>
                </c:pt>
              </c:numCache>
            </c:numRef>
          </c:val>
        </c:ser>
        <c:axId val="74375168"/>
        <c:axId val="74376704"/>
      </c:barChart>
      <c:catAx>
        <c:axId val="7437516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74376704"/>
        <c:crosses val="autoZero"/>
        <c:auto val="1"/>
        <c:lblAlgn val="ctr"/>
        <c:lblOffset val="100"/>
      </c:catAx>
      <c:valAx>
        <c:axId val="7437670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74375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874811011337027"/>
          <c:y val="5.7373783865284814E-2"/>
          <c:w val="0.22597803142646011"/>
          <c:h val="0.88525243226943062"/>
        </c:manualLayout>
      </c:layout>
      <c:txPr>
        <a:bodyPr/>
        <a:lstStyle/>
        <a:p>
          <a:pPr>
            <a:defRPr sz="1400"/>
          </a:pPr>
          <a:endParaRPr lang="de-DE"/>
        </a:p>
      </c:txPr>
    </c:legend>
    <c:plotVisOnly val="1"/>
  </c:chart>
  <c:txPr>
    <a:bodyPr/>
    <a:lstStyle/>
    <a:p>
      <a:pPr>
        <a:defRPr sz="1800"/>
      </a:pPr>
      <a:endParaRPr lang="de-DE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plotArea>
      <c:layout>
        <c:manualLayout>
          <c:layoutTarget val="inner"/>
          <c:xMode val="edge"/>
          <c:yMode val="edge"/>
          <c:x val="8.6564174028972748E-2"/>
          <c:y val="5.5430349008840314E-2"/>
          <c:w val="0.86614176707638579"/>
          <c:h val="0.6387869296573887"/>
        </c:manualLayout>
      </c:layout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möchten mehr über Abläufe erfahren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de-DE"/>
              </a:p>
            </c:txPr>
            <c:showVal val="1"/>
          </c:dLbls>
          <c:cat>
            <c:strRef>
              <c:f>Tabelle1!$A$2:$A$5</c:f>
              <c:strCache>
                <c:ptCount val="4"/>
                <c:pt idx="0">
                  <c:v>trifft exakt zu</c:v>
                </c:pt>
                <c:pt idx="1">
                  <c:v>trifft eher zu</c:v>
                </c:pt>
                <c:pt idx="2">
                  <c:v>trifft weniger zu</c:v>
                </c:pt>
                <c:pt idx="3">
                  <c:v>trifft garnicht zu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0.25</c:v>
                </c:pt>
                <c:pt idx="1">
                  <c:v>0.29170000000000001</c:v>
                </c:pt>
                <c:pt idx="2">
                  <c:v>0.33329999999999999</c:v>
                </c:pt>
                <c:pt idx="3">
                  <c:v>8.3299999999999999E-2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fühlen uns über Angebote gut informiert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de-DE"/>
              </a:p>
            </c:txPr>
            <c:showVal val="1"/>
          </c:dLbls>
          <c:cat>
            <c:strRef>
              <c:f>Tabelle1!$A$2:$A$5</c:f>
              <c:strCache>
                <c:ptCount val="4"/>
                <c:pt idx="0">
                  <c:v>trifft exakt zu</c:v>
                </c:pt>
                <c:pt idx="1">
                  <c:v>trifft eher zu</c:v>
                </c:pt>
                <c:pt idx="2">
                  <c:v>trifft weniger zu</c:v>
                </c:pt>
                <c:pt idx="3">
                  <c:v>trifft garnicht zu</c:v>
                </c:pt>
              </c:strCache>
            </c:strRef>
          </c:cat>
          <c:val>
            <c:numRef>
              <c:f>Tabelle1!$C$2:$C$5</c:f>
              <c:numCache>
                <c:formatCode>0%</c:formatCode>
                <c:ptCount val="4"/>
                <c:pt idx="0">
                  <c:v>0.25</c:v>
                </c:pt>
                <c:pt idx="1">
                  <c:v>0.58330000000000004</c:v>
                </c:pt>
                <c:pt idx="2">
                  <c:v>0.125</c:v>
                </c:pt>
                <c:pt idx="3">
                  <c:v>0</c:v>
                </c:pt>
              </c:numCache>
            </c:numRef>
          </c:val>
        </c:ser>
        <c:axId val="45210240"/>
        <c:axId val="45220224"/>
      </c:barChart>
      <c:catAx>
        <c:axId val="4521024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45220224"/>
        <c:crosses val="autoZero"/>
        <c:auto val="1"/>
        <c:lblAlgn val="ctr"/>
        <c:lblOffset val="100"/>
      </c:catAx>
      <c:valAx>
        <c:axId val="4522022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52102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de-DE"/>
          </a:p>
        </c:txPr>
      </c:legendEntry>
      <c:layout>
        <c:manualLayout>
          <c:xMode val="edge"/>
          <c:yMode val="edge"/>
          <c:x val="1.212512582776998E-2"/>
          <c:y val="0.82215758078162227"/>
          <c:w val="0.97151579117471798"/>
          <c:h val="0.17589890297089505"/>
        </c:manualLayout>
      </c:layout>
      <c:txPr>
        <a:bodyPr/>
        <a:lstStyle/>
        <a:p>
          <a:pPr>
            <a:defRPr sz="1400"/>
          </a:pPr>
          <a:endParaRPr lang="de-DE"/>
        </a:p>
      </c:txPr>
    </c:legend>
    <c:plotVisOnly val="1"/>
  </c:chart>
  <c:txPr>
    <a:bodyPr/>
    <a:lstStyle/>
    <a:p>
      <a:pPr>
        <a:defRPr sz="1800"/>
      </a:pPr>
      <a:endParaRPr lang="de-DE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plotArea>
      <c:layout>
        <c:manualLayout>
          <c:layoutTarget val="inner"/>
          <c:xMode val="edge"/>
          <c:yMode val="edge"/>
          <c:x val="8.6564174028972748E-2"/>
          <c:y val="5.5430349008840314E-2"/>
          <c:w val="0.86614176707638602"/>
          <c:h val="0.6387869296573887"/>
        </c:manualLayout>
      </c:layout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1) Ansprechpartner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de-DE"/>
              </a:p>
            </c:txPr>
            <c:showVal val="1"/>
          </c:dLbls>
          <c:cat>
            <c:strRef>
              <c:f>Tabelle1!$A$2:$A$5</c:f>
              <c:strCache>
                <c:ptCount val="4"/>
                <c:pt idx="0">
                  <c:v>trifft exakt zu</c:v>
                </c:pt>
                <c:pt idx="1">
                  <c:v>trifft eher zu</c:v>
                </c:pt>
                <c:pt idx="2">
                  <c:v>trifft weniger zu</c:v>
                </c:pt>
                <c:pt idx="3">
                  <c:v>trifft garnicht zu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0.33329999999999999</c:v>
                </c:pt>
                <c:pt idx="1">
                  <c:v>0.25</c:v>
                </c:pt>
                <c:pt idx="2">
                  <c:v>0.20830000000000001</c:v>
                </c:pt>
                <c:pt idx="3">
                  <c:v>8.3299999999999999E-2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2) Elterngespräche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de-DE"/>
              </a:p>
            </c:txPr>
            <c:showVal val="1"/>
          </c:dLbls>
          <c:cat>
            <c:strRef>
              <c:f>Tabelle1!$A$2:$A$5</c:f>
              <c:strCache>
                <c:ptCount val="4"/>
                <c:pt idx="0">
                  <c:v>trifft exakt zu</c:v>
                </c:pt>
                <c:pt idx="1">
                  <c:v>trifft eher zu</c:v>
                </c:pt>
                <c:pt idx="2">
                  <c:v>trifft weniger zu</c:v>
                </c:pt>
                <c:pt idx="3">
                  <c:v>trifft garnicht zu</c:v>
                </c:pt>
              </c:strCache>
            </c:strRef>
          </c:cat>
          <c:val>
            <c:numRef>
              <c:f>Tabelle1!$C$2:$C$5</c:f>
              <c:numCache>
                <c:formatCode>0%</c:formatCode>
                <c:ptCount val="4"/>
                <c:pt idx="0">
                  <c:v>0.29170000000000001</c:v>
                </c:pt>
                <c:pt idx="1">
                  <c:v>0.16669999999999999</c:v>
                </c:pt>
                <c:pt idx="2">
                  <c:v>0.25</c:v>
                </c:pt>
                <c:pt idx="3">
                  <c:v>0.16669999999999999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Wünsche/Anregungen 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de-DE"/>
              </a:p>
            </c:txPr>
            <c:showVal val="1"/>
          </c:dLbls>
          <c:cat>
            <c:strRef>
              <c:f>Tabelle1!$A$2:$A$5</c:f>
              <c:strCache>
                <c:ptCount val="4"/>
                <c:pt idx="0">
                  <c:v>trifft exakt zu</c:v>
                </c:pt>
                <c:pt idx="1">
                  <c:v>trifft eher zu</c:v>
                </c:pt>
                <c:pt idx="2">
                  <c:v>trifft weniger zu</c:v>
                </c:pt>
                <c:pt idx="3">
                  <c:v>trifft garnicht zu</c:v>
                </c:pt>
              </c:strCache>
            </c:strRef>
          </c:cat>
          <c:val>
            <c:numRef>
              <c:f>Tabelle1!$D$2:$D$5</c:f>
              <c:numCache>
                <c:formatCode>0%</c:formatCode>
                <c:ptCount val="4"/>
                <c:pt idx="0">
                  <c:v>0.33329999999999999</c:v>
                </c:pt>
                <c:pt idx="1">
                  <c:v>0.375</c:v>
                </c:pt>
                <c:pt idx="2">
                  <c:v>8.3299999999999999E-2</c:v>
                </c:pt>
                <c:pt idx="3">
                  <c:v>0</c:v>
                </c:pt>
              </c:numCache>
            </c:numRef>
          </c:val>
        </c:ser>
        <c:axId val="59051008"/>
        <c:axId val="59089664"/>
      </c:barChart>
      <c:catAx>
        <c:axId val="5905100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59089664"/>
        <c:crosses val="autoZero"/>
        <c:auto val="1"/>
        <c:lblAlgn val="ctr"/>
        <c:lblOffset val="100"/>
      </c:catAx>
      <c:valAx>
        <c:axId val="5908966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5905100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de-DE"/>
          </a:p>
        </c:txPr>
      </c:legendEntry>
      <c:layout>
        <c:manualLayout>
          <c:xMode val="edge"/>
          <c:yMode val="edge"/>
          <c:x val="8.9473291756371406E-3"/>
          <c:y val="0.7950238435045679"/>
          <c:w val="0.987874845737861"/>
          <c:h val="0.17784241921837746"/>
        </c:manualLayout>
      </c:layout>
      <c:txPr>
        <a:bodyPr/>
        <a:lstStyle/>
        <a:p>
          <a:pPr>
            <a:defRPr sz="1400"/>
          </a:pPr>
          <a:endParaRPr lang="de-DE"/>
        </a:p>
      </c:txPr>
    </c:legend>
    <c:plotVisOnly val="1"/>
  </c:chart>
  <c:txPr>
    <a:bodyPr/>
    <a:lstStyle/>
    <a:p>
      <a:pPr>
        <a:defRPr sz="1800"/>
      </a:pPr>
      <a:endParaRPr lang="de-DE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plotArea>
      <c:layout>
        <c:manualLayout>
          <c:layoutTarget val="inner"/>
          <c:xMode val="edge"/>
          <c:yMode val="edge"/>
          <c:x val="8.6564174028972748E-2"/>
          <c:y val="5.5430349008840314E-2"/>
          <c:w val="0.86614176707638624"/>
          <c:h val="0.6387869296573887"/>
        </c:manualLayout>
      </c:layout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Hausaufgabenbetreuung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de-DE"/>
              </a:p>
            </c:txPr>
            <c:showVal val="1"/>
          </c:dLbls>
          <c:cat>
            <c:strRef>
              <c:f>Tabelle1!$A$2:$A$5</c:f>
              <c:strCache>
                <c:ptCount val="4"/>
                <c:pt idx="0">
                  <c:v>trifft exakt zu</c:v>
                </c:pt>
                <c:pt idx="1">
                  <c:v>trifft eher zu</c:v>
                </c:pt>
                <c:pt idx="2">
                  <c:v>trifft weniger zu</c:v>
                </c:pt>
                <c:pt idx="3">
                  <c:v>trifft garnicht zu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0.625</c:v>
                </c:pt>
                <c:pt idx="1">
                  <c:v>0.33329999999999999</c:v>
                </c:pt>
                <c:pt idx="2">
                  <c:v>8.3299999999999999E-2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Nachmittags-Angebot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de-DE"/>
              </a:p>
            </c:txPr>
            <c:showVal val="1"/>
          </c:dLbls>
          <c:cat>
            <c:strRef>
              <c:f>Tabelle1!$A$2:$A$5</c:f>
              <c:strCache>
                <c:ptCount val="4"/>
                <c:pt idx="0">
                  <c:v>trifft exakt zu</c:v>
                </c:pt>
                <c:pt idx="1">
                  <c:v>trifft eher zu</c:v>
                </c:pt>
                <c:pt idx="2">
                  <c:v>trifft weniger zu</c:v>
                </c:pt>
                <c:pt idx="3">
                  <c:v>trifft garnicht zu</c:v>
                </c:pt>
              </c:strCache>
            </c:strRef>
          </c:cat>
          <c:val>
            <c:numRef>
              <c:f>Tabelle1!$C$2:$C$5</c:f>
              <c:numCache>
                <c:formatCode>0%</c:formatCode>
                <c:ptCount val="4"/>
                <c:pt idx="0">
                  <c:v>0.375</c:v>
                </c:pt>
                <c:pt idx="1">
                  <c:v>0.45829999999999999</c:v>
                </c:pt>
                <c:pt idx="2">
                  <c:v>8.3299999999999999E-2</c:v>
                </c:pt>
                <c:pt idx="3">
                  <c:v>4.1700000000000001E-2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Notgruppen-Angebot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de-DE"/>
              </a:p>
            </c:txPr>
            <c:showVal val="1"/>
          </c:dLbls>
          <c:cat>
            <c:strRef>
              <c:f>Tabelle1!$A$2:$A$5</c:f>
              <c:strCache>
                <c:ptCount val="4"/>
                <c:pt idx="0">
                  <c:v>trifft exakt zu</c:v>
                </c:pt>
                <c:pt idx="1">
                  <c:v>trifft eher zu</c:v>
                </c:pt>
                <c:pt idx="2">
                  <c:v>trifft weniger zu</c:v>
                </c:pt>
                <c:pt idx="3">
                  <c:v>trifft garnicht zu</c:v>
                </c:pt>
              </c:strCache>
            </c:strRef>
          </c:cat>
          <c:val>
            <c:numRef>
              <c:f>Tabelle1!$D$2:$D$5</c:f>
              <c:numCache>
                <c:formatCode>0%</c:formatCode>
                <c:ptCount val="4"/>
                <c:pt idx="0">
                  <c:v>0.83330000000000004</c:v>
                </c:pt>
                <c:pt idx="1">
                  <c:v>0.20830000000000001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80985088"/>
        <c:axId val="93836032"/>
      </c:barChart>
      <c:catAx>
        <c:axId val="8098508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93836032"/>
        <c:crosses val="autoZero"/>
        <c:auto val="1"/>
        <c:lblAlgn val="ctr"/>
        <c:lblOffset val="100"/>
      </c:catAx>
      <c:valAx>
        <c:axId val="9383603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8098508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de-DE"/>
          </a:p>
        </c:txPr>
      </c:legendEntry>
      <c:layout>
        <c:manualLayout>
          <c:xMode val="edge"/>
          <c:yMode val="edge"/>
          <c:x val="8.9473291756371406E-3"/>
          <c:y val="0.79502384350456812"/>
          <c:w val="0.98787484573786077"/>
          <c:h val="0.17784241921837746"/>
        </c:manualLayout>
      </c:layout>
      <c:txPr>
        <a:bodyPr/>
        <a:lstStyle/>
        <a:p>
          <a:pPr>
            <a:defRPr sz="1400"/>
          </a:pPr>
          <a:endParaRPr lang="de-DE"/>
        </a:p>
      </c:txPr>
    </c:legend>
    <c:plotVisOnly val="1"/>
  </c:chart>
  <c:txPr>
    <a:bodyPr/>
    <a:lstStyle/>
    <a:p>
      <a:pPr>
        <a:defRPr sz="1800"/>
      </a:pPr>
      <a:endParaRPr lang="de-DE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0196367070325519"/>
          <c:y val="0.17073519608932347"/>
          <c:w val="0.54282743836543423"/>
          <c:h val="0.70198380735473842"/>
        </c:manualLayout>
      </c:layout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Besuch der Einrichtung</c:v>
                </c:pt>
              </c:strCache>
            </c:strRef>
          </c:tx>
          <c:dLbls>
            <c:dLbl>
              <c:idx val="0"/>
              <c:layout>
                <c:manualLayout>
                  <c:x val="-5.5115403844016343E-3"/>
                  <c:y val="-0.11677521942006445"/>
                </c:manualLayout>
              </c:layout>
              <c:dLblPos val="bestFit"/>
              <c:showLegendKey val="1"/>
              <c:showCatName val="1"/>
              <c:showPercent val="1"/>
            </c:dLbl>
            <c:dLbl>
              <c:idx val="1"/>
              <c:layout>
                <c:manualLayout>
                  <c:x val="-0.11587058508650555"/>
                  <c:y val="-4.0932604710587801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trifft</a:t>
                    </a:r>
                    <a:r>
                      <a:rPr lang="en-US" dirty="0" smtClean="0"/>
                      <a:t/>
                    </a:r>
                    <a:br>
                      <a:rPr lang="en-US" dirty="0" smtClean="0"/>
                    </a:br>
                    <a:r>
                      <a:rPr lang="en-US" dirty="0" smtClean="0"/>
                      <a:t> </a:t>
                    </a:r>
                    <a:r>
                      <a:rPr lang="en-US" dirty="0" err="1"/>
                      <a:t>eher</a:t>
                    </a:r>
                    <a:r>
                      <a:rPr lang="en-US" dirty="0"/>
                      <a:t> zu
</a:t>
                    </a:r>
                    <a:r>
                      <a:rPr lang="en-US" dirty="0" smtClean="0"/>
                      <a:t>37,5 %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-9.0940416342628602E-2"/>
                  <c:y val="7.4818075769358971E-4"/>
                </c:manualLayout>
              </c:layout>
              <c:dLblPos val="bestFit"/>
              <c:showLegendKey val="1"/>
              <c:showCatName val="1"/>
              <c:showPercent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de-DE"/>
              </a:p>
            </c:txPr>
            <c:dLblPos val="bestFit"/>
            <c:showCatName val="1"/>
            <c:showPercent val="1"/>
            <c:showLeaderLines val="1"/>
          </c:dLbls>
          <c:cat>
            <c:strRef>
              <c:f>Tabelle1!$A$2:$A$5</c:f>
              <c:strCache>
                <c:ptCount val="4"/>
                <c:pt idx="0">
                  <c:v>trifft exakt zu</c:v>
                </c:pt>
                <c:pt idx="1">
                  <c:v>trifft eher zu</c:v>
                </c:pt>
                <c:pt idx="2">
                  <c:v>trifft weniger zu</c:v>
                </c:pt>
                <c:pt idx="3">
                  <c:v>trifft garnicht zu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45.83</c:v>
                </c:pt>
                <c:pt idx="1">
                  <c:v>37.5</c:v>
                </c:pt>
                <c:pt idx="2">
                  <c:v>16.670000000000005</c:v>
                </c:pt>
                <c:pt idx="3">
                  <c:v>0</c:v>
                </c:pt>
              </c:numCache>
            </c:numRef>
          </c:val>
        </c:ser>
      </c:pie3DChart>
    </c:plotArea>
    <c:plotVisOnly val="1"/>
  </c:chart>
  <c:spPr>
    <a:noFill/>
  </c:spPr>
  <c:txPr>
    <a:bodyPr/>
    <a:lstStyle/>
    <a:p>
      <a:pPr>
        <a:defRPr sz="1800"/>
      </a:pPr>
      <a:endParaRPr lang="de-DE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8E58E-12A2-4889-911F-9B138AF48382}" type="datetimeFigureOut">
              <a:rPr lang="de-DE" smtClean="0"/>
              <a:pPr/>
              <a:t>08.05.2017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94ECD-5DC9-4ED8-8580-0F06E1145A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CE371-86BC-4F3E-9DC1-19AC4DD543D6}" type="datetimeFigureOut">
              <a:rPr lang="de-DE" smtClean="0"/>
              <a:pPr/>
              <a:t>08.05.2017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36CCD-7419-4BD7-A926-7350B165A3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36CCD-7419-4BD7-A926-7350B165A3CC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36CCD-7419-4BD7-A926-7350B165A3CC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36CCD-7419-4BD7-A926-7350B165A3CC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36CCD-7419-4BD7-A926-7350B165A3CC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36CCD-7419-4BD7-A926-7350B165A3CC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36CCD-7419-4BD7-A926-7350B165A3CC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36CCD-7419-4BD7-A926-7350B165A3CC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36CCD-7419-4BD7-A926-7350B165A3CC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36CCD-7419-4BD7-A926-7350B165A3CC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36CCD-7419-4BD7-A926-7350B165A3CC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2A36-DF64-4060-9EC0-9A9A049C0852}" type="datetime1">
              <a:rPr lang="de-DE" smtClean="0"/>
              <a:pPr/>
              <a:t>08.05.2017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Ev. Kita Morgenstern: Eltern-Umfrage Feb.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9498-8CAD-46D1-B69C-3B3FDCD209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3264-0874-434E-BEC6-593F215ADC8A}" type="datetime1">
              <a:rPr lang="de-DE" smtClean="0"/>
              <a:pPr/>
              <a:t>08.05.2017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Ev. Kita Morgenstern: Eltern-Umfrage Feb.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9498-8CAD-46D1-B69C-3B3FDCD209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5E-8018-4431-9819-20BA61B43BD8}" type="datetime1">
              <a:rPr lang="de-DE" smtClean="0"/>
              <a:pPr/>
              <a:t>08.05.2017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Ev. Kita Morgenstern: Eltern-Umfrage Feb.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9498-8CAD-46D1-B69C-3B3FDCD209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3786-24C1-46E6-A2F5-2DD3205015EC}" type="datetime1">
              <a:rPr lang="de-DE" smtClean="0"/>
              <a:pPr/>
              <a:t>08.05.2017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Ev. Kita Morgenstern: Eltern-Umfrage Feb.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9498-8CAD-46D1-B69C-3B3FDCD209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E916-2B28-437E-8D78-2DC5BCAF544F}" type="datetime1">
              <a:rPr lang="de-DE" smtClean="0"/>
              <a:pPr/>
              <a:t>08.05.2017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Ev. Kita Morgenstern: Eltern-Umfrage Feb.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9498-8CAD-46D1-B69C-3B3FDCD209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3332-F870-4366-8A44-E233FD83BCEB}" type="datetime1">
              <a:rPr lang="de-DE" smtClean="0"/>
              <a:pPr/>
              <a:t>08.05.2017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Ev. Kita Morgenstern: Eltern-Umfrage Feb. 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9498-8CAD-46D1-B69C-3B3FDCD209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3169-B1CB-437C-985F-42986A454D8D}" type="datetime1">
              <a:rPr lang="de-DE" smtClean="0"/>
              <a:pPr/>
              <a:t>08.05.2017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Ev. Kita Morgenstern: Eltern-Umfrage Feb. 2017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9498-8CAD-46D1-B69C-3B3FDCD209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9F44-B915-420A-8896-0216D3DC1365}" type="datetime1">
              <a:rPr lang="de-DE" smtClean="0"/>
              <a:pPr/>
              <a:t>08.05.2017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Ev. Kita Morgenstern: Eltern-Umfrage Feb. 2017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9498-8CAD-46D1-B69C-3B3FDCD209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33B1-C7EC-4139-8B83-B30D30FA64E4}" type="datetime1">
              <a:rPr lang="de-DE" smtClean="0"/>
              <a:pPr/>
              <a:t>08.05.2017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Ev. Kita Morgenstern: Eltern-Umfrage Feb. 2017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9498-8CAD-46D1-B69C-3B3FDCD209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03B3-27FC-42B4-9360-6DE0B42190A2}" type="datetime1">
              <a:rPr lang="de-DE" smtClean="0"/>
              <a:pPr/>
              <a:t>08.05.2017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Ev. Kita Morgenstern: Eltern-Umfrage Feb. 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9498-8CAD-46D1-B69C-3B3FDCD209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29BE-16E8-4D95-953B-C860F2786DBF}" type="datetime1">
              <a:rPr lang="de-DE" smtClean="0"/>
              <a:pPr/>
              <a:t>08.05.2017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Ev. Kita Morgenstern: Eltern-Umfrage Feb. 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9498-8CAD-46D1-B69C-3B3FDCD209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7491E-AF3D-4085-9FD2-B175B4D9A3E2}" type="datetime1">
              <a:rPr lang="de-DE" smtClean="0"/>
              <a:pPr/>
              <a:t>08.05.2017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Ev. Kita Morgenstern: Eltern-Umfrage Feb.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19498-8CAD-46D1-B69C-3B3FDCD209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3980656"/>
            <a:ext cx="7920880" cy="1752600"/>
          </a:xfrm>
        </p:spPr>
        <p:txBody>
          <a:bodyPr>
            <a:normAutofit/>
          </a:bodyPr>
          <a:lstStyle/>
          <a:p>
            <a:r>
              <a:rPr lang="de-DE" sz="4000" dirty="0" smtClean="0">
                <a:solidFill>
                  <a:srgbClr val="002060"/>
                </a:solidFill>
              </a:rPr>
              <a:t>Elternumfrage Feb. 2017 </a:t>
            </a:r>
          </a:p>
          <a:p>
            <a:r>
              <a:rPr lang="de-DE" sz="4000" dirty="0" smtClean="0">
                <a:solidFill>
                  <a:srgbClr val="002060"/>
                </a:solidFill>
              </a:rPr>
              <a:t>Ergebnisse Hort-Umfrage</a:t>
            </a:r>
            <a:endParaRPr lang="de-DE" sz="4000" dirty="0" smtClean="0">
              <a:solidFill>
                <a:srgbClr val="002060"/>
              </a:solidFill>
            </a:endParaRPr>
          </a:p>
        </p:txBody>
      </p:sp>
      <p:pic>
        <p:nvPicPr>
          <p:cNvPr id="4" name="Grafik 3" descr="morgenstern_head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84784"/>
            <a:ext cx="7848873" cy="22604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5768280" cy="365125"/>
          </a:xfrm>
        </p:spPr>
        <p:txBody>
          <a:bodyPr/>
          <a:lstStyle/>
          <a:p>
            <a:pPr algn="l"/>
            <a:r>
              <a:rPr lang="de-DE" dirty="0" smtClean="0"/>
              <a:t>Ev. Kita Morgenstern: Eltern-Umfrage Feb.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9498-8CAD-46D1-B69C-3B3FDCD20986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5" name="Rectangle 16"/>
          <p:cNvSpPr txBox="1">
            <a:spLocks noChangeArrowheads="1"/>
          </p:cNvSpPr>
          <p:nvPr/>
        </p:nvSpPr>
        <p:spPr>
          <a:xfrm>
            <a:off x="326552" y="254683"/>
            <a:ext cx="8205888" cy="56225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de-DE" sz="4400" dirty="0" smtClean="0">
                <a:solidFill>
                  <a:srgbClr val="0070C0"/>
                </a:solidFill>
              </a:rPr>
              <a:t>Vielen Dank</a:t>
            </a:r>
            <a:br>
              <a:rPr lang="de-DE" sz="4400" dirty="0" smtClean="0">
                <a:solidFill>
                  <a:srgbClr val="0070C0"/>
                </a:solidFill>
              </a:rPr>
            </a:br>
            <a:r>
              <a:rPr lang="de-DE" sz="2800" dirty="0" smtClean="0">
                <a:solidFill>
                  <a:srgbClr val="0070C0"/>
                </a:solidFill>
              </a:rPr>
              <a:t>für die rege Beteiligung an der Umfrage und </a:t>
            </a:r>
          </a:p>
          <a:p>
            <a:pPr lvl="0" algn="ctr">
              <a:spcBef>
                <a:spcPct val="0"/>
              </a:spcBef>
            </a:pPr>
            <a:r>
              <a:rPr lang="de-DE" sz="2800" dirty="0" smtClean="0">
                <a:solidFill>
                  <a:srgbClr val="0070C0"/>
                </a:solidFill>
              </a:rPr>
              <a:t>Ihre wertvollen Rückmeldungen zu unserer Arbeit.</a:t>
            </a:r>
          </a:p>
          <a:p>
            <a:pPr lvl="0" algn="ctr">
              <a:spcBef>
                <a:spcPct val="0"/>
              </a:spcBef>
            </a:pPr>
            <a:endParaRPr lang="de-DE" sz="2800" dirty="0" smtClean="0">
              <a:solidFill>
                <a:srgbClr val="0070C0"/>
              </a:solidFill>
            </a:endParaRPr>
          </a:p>
          <a:p>
            <a:pPr lvl="0" algn="ctr">
              <a:spcBef>
                <a:spcPct val="0"/>
              </a:spcBef>
            </a:pPr>
            <a:r>
              <a:rPr lang="de-DE" sz="2800" dirty="0" smtClean="0">
                <a:solidFill>
                  <a:srgbClr val="0070C0"/>
                </a:solidFill>
              </a:rPr>
              <a:t>Bei Fragen oder wenn Sie weitere Ergebnisse aus </a:t>
            </a:r>
            <a:br>
              <a:rPr lang="de-DE" sz="2800" dirty="0" smtClean="0">
                <a:solidFill>
                  <a:srgbClr val="0070C0"/>
                </a:solidFill>
              </a:rPr>
            </a:br>
            <a:r>
              <a:rPr lang="de-DE" sz="2800" dirty="0" smtClean="0">
                <a:solidFill>
                  <a:srgbClr val="0070C0"/>
                </a:solidFill>
              </a:rPr>
              <a:t>der Elternumfrage wünschen, können Sie sich </a:t>
            </a:r>
            <a:br>
              <a:rPr lang="de-DE" sz="2800" dirty="0" smtClean="0">
                <a:solidFill>
                  <a:srgbClr val="0070C0"/>
                </a:solidFill>
              </a:rPr>
            </a:br>
            <a:r>
              <a:rPr lang="de-DE" sz="2800" dirty="0" smtClean="0">
                <a:solidFill>
                  <a:srgbClr val="0070C0"/>
                </a:solidFill>
              </a:rPr>
              <a:t>gerne an die </a:t>
            </a:r>
            <a:r>
              <a:rPr lang="de-DE" sz="2800" dirty="0" smtClean="0">
                <a:solidFill>
                  <a:srgbClr val="0070C0"/>
                </a:solidFill>
              </a:rPr>
              <a:t>Einrichtungs-Leitung </a:t>
            </a:r>
            <a:r>
              <a:rPr lang="de-DE" sz="2800" dirty="0" smtClean="0">
                <a:solidFill>
                  <a:srgbClr val="0070C0"/>
                </a:solidFill>
              </a:rPr>
              <a:t>wenden.</a:t>
            </a:r>
          </a:p>
          <a:p>
            <a:pPr lvl="0" algn="ctr">
              <a:spcBef>
                <a:spcPct val="0"/>
              </a:spcBef>
            </a:pPr>
            <a:endParaRPr lang="de-DE" sz="2800" dirty="0" smtClean="0">
              <a:solidFill>
                <a:srgbClr val="0070C0"/>
              </a:solidFill>
            </a:endParaRPr>
          </a:p>
          <a:p>
            <a:pPr lvl="0" algn="ctr">
              <a:spcBef>
                <a:spcPct val="0"/>
              </a:spcBef>
            </a:pPr>
            <a:endParaRPr lang="de-DE" sz="2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5768280" cy="365125"/>
          </a:xfrm>
        </p:spPr>
        <p:txBody>
          <a:bodyPr/>
          <a:lstStyle/>
          <a:p>
            <a:pPr algn="l"/>
            <a:r>
              <a:rPr lang="de-DE" dirty="0" smtClean="0"/>
              <a:t>Ev. Kita Morgenstern: Eltern-Umfrage Feb.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9498-8CAD-46D1-B69C-3B3FDCD20986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Rectangle 16"/>
          <p:cNvSpPr txBox="1">
            <a:spLocks noChangeArrowheads="1"/>
          </p:cNvSpPr>
          <p:nvPr/>
        </p:nvSpPr>
        <p:spPr>
          <a:xfrm>
            <a:off x="326552" y="254683"/>
            <a:ext cx="8490330" cy="10140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Ev. Kita </a:t>
            </a:r>
            <a:r>
              <a:rPr lang="de-DE" sz="3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Morgenstern: HORT</a:t>
            </a:r>
            <a:endParaRPr lang="de-DE" sz="320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E</a:t>
            </a:r>
            <a:r>
              <a:rPr lang="de-DE" sz="3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lternumfrage zur Zufriedenheit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gray">
          <a:xfrm>
            <a:off x="2481793" y="1469326"/>
            <a:ext cx="6335093" cy="4839994"/>
          </a:xfrm>
          <a:prstGeom prst="rect">
            <a:avLst/>
          </a:prstGeom>
          <a:solidFill>
            <a:schemeClr val="bg1"/>
          </a:solidFill>
          <a:ln w="19050" cap="sq" cmpd="sng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97848" tIns="65232" rIns="97848" bIns="65232" anchor="t"/>
          <a:lstStyle/>
          <a:p>
            <a:pPr marL="195693" indent="-195693" defTabSz="1043836">
              <a:lnSpc>
                <a:spcPct val="104000"/>
              </a:lnSpc>
              <a:spcBef>
                <a:spcPts val="272"/>
              </a:spcBef>
              <a:buClr>
                <a:srgbClr val="4B4B4B"/>
              </a:buClr>
              <a:buSzPct val="70000"/>
              <a:buFont typeface="Wingdings 2" panose="05020102010507070707" pitchFamily="18" charset="2"/>
              <a:buChar char="¡"/>
            </a:pPr>
            <a:r>
              <a:rPr lang="de-DE" dirty="0" smtClean="0">
                <a:solidFill>
                  <a:srgbClr val="4B4B4B"/>
                </a:solidFill>
              </a:rPr>
              <a:t>Die Zufriedenheitsumfrage fand im Februar 2017 statt.</a:t>
            </a:r>
          </a:p>
          <a:p>
            <a:pPr marL="195693" indent="-195693" defTabSz="1043836">
              <a:lnSpc>
                <a:spcPct val="104000"/>
              </a:lnSpc>
              <a:spcBef>
                <a:spcPts val="272"/>
              </a:spcBef>
              <a:buClr>
                <a:srgbClr val="4B4B4B"/>
              </a:buClr>
              <a:buSzPct val="70000"/>
              <a:buFont typeface="Wingdings 2" panose="05020102010507070707" pitchFamily="18" charset="2"/>
              <a:buChar char="¡"/>
            </a:pPr>
            <a:r>
              <a:rPr lang="de-DE" dirty="0" smtClean="0">
                <a:solidFill>
                  <a:srgbClr val="4B4B4B"/>
                </a:solidFill>
              </a:rPr>
              <a:t>Dazu wurden </a:t>
            </a:r>
            <a:r>
              <a:rPr lang="de-DE" dirty="0">
                <a:solidFill>
                  <a:srgbClr val="4B4B4B"/>
                </a:solidFill>
              </a:rPr>
              <a:t>F</a:t>
            </a:r>
            <a:r>
              <a:rPr lang="de-DE" dirty="0" smtClean="0">
                <a:solidFill>
                  <a:srgbClr val="4B4B4B"/>
                </a:solidFill>
              </a:rPr>
              <a:t>ragebögen unter der Elternschaft verteilt.</a:t>
            </a:r>
          </a:p>
          <a:p>
            <a:pPr marL="195693" indent="-195693" defTabSz="1043836">
              <a:lnSpc>
                <a:spcPct val="104000"/>
              </a:lnSpc>
              <a:spcBef>
                <a:spcPts val="272"/>
              </a:spcBef>
              <a:buClr>
                <a:srgbClr val="4B4B4B"/>
              </a:buClr>
              <a:buSzPct val="70000"/>
              <a:buFont typeface="Wingdings 2" panose="05020102010507070707" pitchFamily="18" charset="2"/>
              <a:buChar char="¡"/>
            </a:pPr>
            <a:endParaRPr lang="de-DE" dirty="0" smtClean="0">
              <a:solidFill>
                <a:srgbClr val="4B4B4B"/>
              </a:solidFill>
            </a:endParaRPr>
          </a:p>
          <a:p>
            <a:pPr marL="195693" indent="-195693" defTabSz="1043836">
              <a:lnSpc>
                <a:spcPct val="104000"/>
              </a:lnSpc>
              <a:spcBef>
                <a:spcPts val="272"/>
              </a:spcBef>
              <a:buClr>
                <a:srgbClr val="4B4B4B"/>
              </a:buClr>
              <a:buSzPct val="70000"/>
              <a:buFont typeface="Wingdings 2" panose="05020102010507070707" pitchFamily="18" charset="2"/>
              <a:buChar char="¡"/>
            </a:pPr>
            <a:r>
              <a:rPr lang="de-DE" dirty="0" smtClean="0">
                <a:solidFill>
                  <a:srgbClr val="4B4B4B"/>
                </a:solidFill>
              </a:rPr>
              <a:t>Insgesamt wurden </a:t>
            </a:r>
            <a:r>
              <a:rPr lang="de-DE" dirty="0" smtClean="0">
                <a:solidFill>
                  <a:srgbClr val="4B4B4B"/>
                </a:solidFill>
              </a:rPr>
              <a:t>für den HORT 24 Rückläufer </a:t>
            </a:r>
            <a:r>
              <a:rPr lang="de-DE" dirty="0" smtClean="0">
                <a:solidFill>
                  <a:srgbClr val="4B4B4B"/>
                </a:solidFill>
              </a:rPr>
              <a:t>erfasst.</a:t>
            </a:r>
          </a:p>
          <a:p>
            <a:pPr marL="195693" indent="-195693" defTabSz="1043836">
              <a:lnSpc>
                <a:spcPct val="104000"/>
              </a:lnSpc>
              <a:spcBef>
                <a:spcPts val="272"/>
              </a:spcBef>
              <a:buClr>
                <a:srgbClr val="4B4B4B"/>
              </a:buClr>
              <a:buSzPct val="70000"/>
              <a:buFont typeface="Wingdings 2" panose="05020102010507070707" pitchFamily="18" charset="2"/>
              <a:buChar char="¡"/>
            </a:pPr>
            <a:r>
              <a:rPr lang="de-DE" dirty="0" smtClean="0">
                <a:solidFill>
                  <a:srgbClr val="4B4B4B"/>
                </a:solidFill>
              </a:rPr>
              <a:t>Die Antworten wurden gemäß der Kategorien des Fragebogens ausgewertet. Bemerkungen wurden gesondert erfasst und nicht in das Bewertungssystem übertragen.</a:t>
            </a:r>
          </a:p>
          <a:p>
            <a:pPr marL="195693" indent="-195693" defTabSz="1043836">
              <a:lnSpc>
                <a:spcPct val="104000"/>
              </a:lnSpc>
              <a:spcBef>
                <a:spcPts val="272"/>
              </a:spcBef>
              <a:buClr>
                <a:srgbClr val="4B4B4B"/>
              </a:buClr>
              <a:buSzPct val="70000"/>
              <a:buFont typeface="Wingdings 2" panose="05020102010507070707" pitchFamily="18" charset="2"/>
              <a:buChar char="¡"/>
            </a:pPr>
            <a:endParaRPr lang="de-DE" dirty="0" smtClean="0">
              <a:solidFill>
                <a:srgbClr val="4B4B4B"/>
              </a:solidFill>
            </a:endParaRPr>
          </a:p>
          <a:p>
            <a:pPr marL="195693" indent="-195693" defTabSz="1043836">
              <a:lnSpc>
                <a:spcPct val="104000"/>
              </a:lnSpc>
              <a:spcBef>
                <a:spcPts val="272"/>
              </a:spcBef>
              <a:buClr>
                <a:srgbClr val="4B4B4B"/>
              </a:buClr>
              <a:buSzPct val="70000"/>
              <a:buFont typeface="Wingdings 2" panose="05020102010507070707" pitchFamily="18" charset="2"/>
              <a:buChar char="¡"/>
            </a:pPr>
            <a:r>
              <a:rPr lang="de-DE" dirty="0" smtClean="0">
                <a:solidFill>
                  <a:srgbClr val="4B4B4B"/>
                </a:solidFill>
              </a:rPr>
              <a:t>Die Beteiligung an der Befragung lag im Hort bei 52%. </a:t>
            </a:r>
            <a:endParaRPr lang="de-DE" b="1" dirty="0">
              <a:solidFill>
                <a:srgbClr val="4B4B4B"/>
              </a:solidFill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26551" y="1469326"/>
            <a:ext cx="2024617" cy="48399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 cap="sq" algn="ctr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lIns="97848" tIns="65232" rIns="97848" bIns="65232"/>
          <a:lstStyle/>
          <a:p>
            <a:pPr defTabSz="828443">
              <a:lnSpc>
                <a:spcPct val="90000"/>
              </a:lnSpc>
              <a:spcBef>
                <a:spcPct val="0"/>
              </a:spcBef>
            </a:pPr>
            <a:r>
              <a:rPr lang="de-DE" dirty="0" smtClean="0">
                <a:solidFill>
                  <a:srgbClr val="FFFFFF"/>
                </a:solidFill>
                <a:latin typeface="Tele-GroteskFet" pitchFamily="2" charset="0"/>
                <a:cs typeface="Arial Unicode MS"/>
              </a:rPr>
              <a:t>Basisinformationen zur Erhebung</a:t>
            </a:r>
            <a:endParaRPr lang="de-DE" dirty="0">
              <a:solidFill>
                <a:srgbClr val="FFFFFF"/>
              </a:solidFill>
              <a:latin typeface="Tele-GroteskFet" pitchFamily="2" charset="0"/>
              <a:cs typeface="Arial Unicode MS"/>
            </a:endParaRP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/>
        </p:nvGraphicFramePr>
        <p:xfrm>
          <a:off x="3491880" y="4581128"/>
          <a:ext cx="4176465" cy="1376546"/>
        </p:xfrm>
        <a:graphic>
          <a:graphicData uri="http://schemas.openxmlformats.org/drawingml/2006/table">
            <a:tbl>
              <a:tblPr/>
              <a:tblGrid>
                <a:gridCol w="1363351"/>
                <a:gridCol w="739283"/>
                <a:gridCol w="576064"/>
                <a:gridCol w="576064"/>
                <a:gridCol w="921703"/>
              </a:tblGrid>
              <a:tr h="252028"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Kita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Krippe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gesamt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Anzahl Kinder in Einrichtung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Anzahl Teilnehmer Umfrage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Anteil 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5768280" cy="365125"/>
          </a:xfrm>
        </p:spPr>
        <p:txBody>
          <a:bodyPr/>
          <a:lstStyle/>
          <a:p>
            <a:pPr algn="l"/>
            <a:r>
              <a:rPr lang="de-DE" dirty="0" smtClean="0"/>
              <a:t>Ev. Kita Morgenstern: Eltern-Umfrage Feb.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9498-8CAD-46D1-B69C-3B3FDCD20986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Rectangle 16"/>
          <p:cNvSpPr txBox="1">
            <a:spLocks noChangeArrowheads="1"/>
          </p:cNvSpPr>
          <p:nvPr/>
        </p:nvSpPr>
        <p:spPr>
          <a:xfrm>
            <a:off x="326552" y="254683"/>
            <a:ext cx="8490330" cy="10140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de-DE" sz="3200" dirty="0" smtClean="0">
                <a:solidFill>
                  <a:srgbClr val="0070C0"/>
                </a:solidFill>
              </a:rPr>
              <a:t>Ergebnisse </a:t>
            </a:r>
            <a:r>
              <a:rPr lang="de-DE" sz="3200" b="1" dirty="0" smtClean="0">
                <a:solidFill>
                  <a:srgbClr val="0070C0"/>
                </a:solidFill>
              </a:rPr>
              <a:t>HORT </a:t>
            </a:r>
            <a:r>
              <a:rPr lang="de-DE" sz="3200" b="1" dirty="0" smtClean="0">
                <a:solidFill>
                  <a:srgbClr val="0070C0"/>
                </a:solidFill>
              </a:rPr>
              <a:t>(</a:t>
            </a:r>
            <a:r>
              <a:rPr lang="de-DE" sz="3200" b="1" dirty="0" smtClean="0">
                <a:solidFill>
                  <a:srgbClr val="0070C0"/>
                </a:solidFill>
              </a:rPr>
              <a:t>N=24)</a:t>
            </a:r>
            <a:endParaRPr lang="de-DE" sz="3200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</a:pPr>
            <a:r>
              <a:rPr lang="de-DE" sz="3200" dirty="0" smtClean="0">
                <a:solidFill>
                  <a:srgbClr val="0070C0"/>
                </a:solidFill>
              </a:rPr>
              <a:t>Auszug aus dem allgemeinen Teil</a:t>
            </a:r>
          </a:p>
        </p:txBody>
      </p:sp>
      <p:sp>
        <p:nvSpPr>
          <p:cNvPr id="25" name="Rechteck 24"/>
          <p:cNvSpPr/>
          <p:nvPr/>
        </p:nvSpPr>
        <p:spPr>
          <a:xfrm>
            <a:off x="467544" y="4653136"/>
            <a:ext cx="8280920" cy="1656184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de-DE" sz="1500" dirty="0" smtClean="0">
                <a:solidFill>
                  <a:srgbClr val="002060"/>
                </a:solidFill>
              </a:rPr>
              <a:t> 70 % </a:t>
            </a:r>
            <a:r>
              <a:rPr lang="de-DE" sz="1500" dirty="0" smtClean="0">
                <a:solidFill>
                  <a:srgbClr val="002060"/>
                </a:solidFill>
              </a:rPr>
              <a:t>der </a:t>
            </a:r>
            <a:r>
              <a:rPr lang="de-DE" sz="1500" dirty="0" smtClean="0">
                <a:solidFill>
                  <a:srgbClr val="002060"/>
                </a:solidFill>
              </a:rPr>
              <a:t>Kinder der befragten Eltern </a:t>
            </a:r>
            <a:r>
              <a:rPr lang="de-DE" sz="1500" dirty="0" smtClean="0">
                <a:solidFill>
                  <a:srgbClr val="002060"/>
                </a:solidFill>
              </a:rPr>
              <a:t>besuchen </a:t>
            </a:r>
            <a:r>
              <a:rPr lang="de-DE" sz="1500" dirty="0" smtClean="0">
                <a:solidFill>
                  <a:srgbClr val="002060"/>
                </a:solidFill>
              </a:rPr>
              <a:t>den Hort  an 5 Tagen </a:t>
            </a:r>
            <a:r>
              <a:rPr lang="de-DE" sz="1500" dirty="0" smtClean="0">
                <a:solidFill>
                  <a:srgbClr val="002060"/>
                </a:solidFill>
              </a:rPr>
              <a:t>pro Woche,</a:t>
            </a:r>
            <a:br>
              <a:rPr lang="de-DE" sz="1500" dirty="0" smtClean="0">
                <a:solidFill>
                  <a:srgbClr val="002060"/>
                </a:solidFill>
              </a:rPr>
            </a:br>
            <a:r>
              <a:rPr lang="de-DE" sz="1500" dirty="0" smtClean="0">
                <a:solidFill>
                  <a:srgbClr val="002060"/>
                </a:solidFill>
              </a:rPr>
              <a:t>    je 13% an 2 oder 3 Tagen.</a:t>
            </a:r>
            <a:endParaRPr lang="de-DE" sz="15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de-DE" sz="1500" dirty="0" smtClean="0">
                <a:solidFill>
                  <a:srgbClr val="002060"/>
                </a:solidFill>
              </a:rPr>
              <a:t> </a:t>
            </a:r>
            <a:r>
              <a:rPr lang="de-DE" sz="1500" dirty="0" smtClean="0">
                <a:solidFill>
                  <a:srgbClr val="002060"/>
                </a:solidFill>
              </a:rPr>
              <a:t>Die </a:t>
            </a:r>
            <a:r>
              <a:rPr lang="de-DE" sz="1500" dirty="0" smtClean="0">
                <a:solidFill>
                  <a:srgbClr val="002060"/>
                </a:solidFill>
              </a:rPr>
              <a:t>häufigsten genannte Gründe für die Wahl der Einrichtung waren: Das Angebot und </a:t>
            </a:r>
            <a:br>
              <a:rPr lang="de-DE" sz="1500" dirty="0" smtClean="0">
                <a:solidFill>
                  <a:srgbClr val="002060"/>
                </a:solidFill>
              </a:rPr>
            </a:br>
            <a:r>
              <a:rPr lang="de-DE" sz="1500" dirty="0" smtClean="0">
                <a:solidFill>
                  <a:srgbClr val="002060"/>
                </a:solidFill>
              </a:rPr>
              <a:t>   die Öffnungszeiten, </a:t>
            </a:r>
            <a:r>
              <a:rPr lang="de-DE" sz="1500" dirty="0" smtClean="0">
                <a:solidFill>
                  <a:srgbClr val="002060"/>
                </a:solidFill>
              </a:rPr>
              <a:t>generell die </a:t>
            </a:r>
            <a:r>
              <a:rPr lang="de-DE" sz="1500" dirty="0" smtClean="0">
                <a:solidFill>
                  <a:srgbClr val="002060"/>
                </a:solidFill>
              </a:rPr>
              <a:t>Zusage sowie sonstige Gründe.</a:t>
            </a:r>
            <a:endParaRPr lang="de-DE" sz="15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de-DE" sz="1500" dirty="0" smtClean="0">
                <a:solidFill>
                  <a:srgbClr val="002060"/>
                </a:solidFill>
              </a:rPr>
              <a:t> Über 90% der Kinder gehen (eher) gern in den Hort, auf ca. 4% trifft das z.Zt. eher weniger zu</a:t>
            </a:r>
            <a:endParaRPr lang="de-DE" sz="1500" dirty="0" smtClean="0">
              <a:solidFill>
                <a:srgbClr val="002060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67544" y="2276872"/>
            <a:ext cx="3312368" cy="230425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467544" y="1556792"/>
            <a:ext cx="3312368" cy="64807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 smtClean="0">
                <a:solidFill>
                  <a:srgbClr val="002060"/>
                </a:solidFill>
              </a:rPr>
              <a:t>Wie viele Tage besucht ihr Kind unsere Einrichtung pro Woche?</a:t>
            </a:r>
            <a:endParaRPr lang="de-DE" sz="1600" dirty="0">
              <a:solidFill>
                <a:srgbClr val="002060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3851919" y="1556792"/>
            <a:ext cx="4919283" cy="64807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 smtClean="0">
                <a:solidFill>
                  <a:srgbClr val="002060"/>
                </a:solidFill>
              </a:rPr>
              <a:t>Was war ausschlaggebend für Ihre Entscheidung,</a:t>
            </a:r>
            <a:br>
              <a:rPr lang="de-DE" sz="1600" dirty="0" smtClean="0">
                <a:solidFill>
                  <a:srgbClr val="002060"/>
                </a:solidFill>
              </a:rPr>
            </a:br>
            <a:r>
              <a:rPr lang="de-DE" sz="1600" dirty="0" smtClean="0">
                <a:solidFill>
                  <a:srgbClr val="002060"/>
                </a:solidFill>
              </a:rPr>
              <a:t>Ihr Kind </a:t>
            </a:r>
            <a:r>
              <a:rPr lang="de-DE" sz="1600" dirty="0" smtClean="0">
                <a:solidFill>
                  <a:srgbClr val="002060"/>
                </a:solidFill>
              </a:rPr>
              <a:t>im HORT </a:t>
            </a:r>
            <a:r>
              <a:rPr lang="de-DE" sz="1600" dirty="0" smtClean="0">
                <a:solidFill>
                  <a:srgbClr val="002060"/>
                </a:solidFill>
              </a:rPr>
              <a:t>Morgenstern anzumelden?</a:t>
            </a:r>
            <a:endParaRPr lang="de-DE" sz="1600" dirty="0">
              <a:solidFill>
                <a:srgbClr val="002060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3851920" y="2276872"/>
            <a:ext cx="4896544" cy="230425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2060"/>
              </a:solidFill>
            </a:endParaRPr>
          </a:p>
        </p:txBody>
      </p:sp>
      <p:graphicFrame>
        <p:nvGraphicFramePr>
          <p:cNvPr id="23" name="Diagramm 22"/>
          <p:cNvGraphicFramePr/>
          <p:nvPr/>
        </p:nvGraphicFramePr>
        <p:xfrm>
          <a:off x="3923927" y="2348880"/>
          <a:ext cx="4752529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Diagramm 23"/>
          <p:cNvGraphicFramePr/>
          <p:nvPr/>
        </p:nvGraphicFramePr>
        <p:xfrm>
          <a:off x="395536" y="2348880"/>
          <a:ext cx="338437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5768280" cy="365125"/>
          </a:xfrm>
        </p:spPr>
        <p:txBody>
          <a:bodyPr/>
          <a:lstStyle/>
          <a:p>
            <a:pPr algn="l"/>
            <a:r>
              <a:rPr lang="de-DE" dirty="0" smtClean="0"/>
              <a:t>Ev. Kita Morgenstern: Eltern-Umfrage Feb.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9498-8CAD-46D1-B69C-3B3FDCD20986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Rectangle 16"/>
          <p:cNvSpPr txBox="1">
            <a:spLocks noChangeArrowheads="1"/>
          </p:cNvSpPr>
          <p:nvPr/>
        </p:nvSpPr>
        <p:spPr>
          <a:xfrm>
            <a:off x="326552" y="254683"/>
            <a:ext cx="8490330" cy="10140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de-DE" sz="3200" dirty="0" smtClean="0">
                <a:solidFill>
                  <a:srgbClr val="0070C0"/>
                </a:solidFill>
              </a:rPr>
              <a:t>Ergebnisse </a:t>
            </a:r>
            <a:r>
              <a:rPr lang="de-DE" sz="3200" b="1" dirty="0" smtClean="0">
                <a:solidFill>
                  <a:srgbClr val="0070C0"/>
                </a:solidFill>
              </a:rPr>
              <a:t>HORT </a:t>
            </a:r>
            <a:r>
              <a:rPr lang="de-DE" sz="3200" b="1" dirty="0" smtClean="0">
                <a:solidFill>
                  <a:srgbClr val="0070C0"/>
                </a:solidFill>
              </a:rPr>
              <a:t>(</a:t>
            </a:r>
            <a:r>
              <a:rPr lang="de-DE" sz="3200" b="1" dirty="0" smtClean="0">
                <a:solidFill>
                  <a:srgbClr val="0070C0"/>
                </a:solidFill>
              </a:rPr>
              <a:t>N=24)</a:t>
            </a:r>
            <a:endParaRPr lang="de-DE" sz="3200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</a:pPr>
            <a:r>
              <a:rPr lang="de-DE" sz="3200" dirty="0" smtClean="0">
                <a:solidFill>
                  <a:srgbClr val="0070C0"/>
                </a:solidFill>
              </a:rPr>
              <a:t>Auszug aus den Fragen zum alltäglichen Ablauf</a:t>
            </a:r>
          </a:p>
        </p:txBody>
      </p:sp>
      <p:sp>
        <p:nvSpPr>
          <p:cNvPr id="25" name="Rechteck 24"/>
          <p:cNvSpPr/>
          <p:nvPr/>
        </p:nvSpPr>
        <p:spPr>
          <a:xfrm>
            <a:off x="467544" y="4869160"/>
            <a:ext cx="8280920" cy="129614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de-DE" sz="1600" dirty="0" smtClean="0">
                <a:solidFill>
                  <a:srgbClr val="002060"/>
                </a:solidFill>
              </a:rPr>
              <a:t> Der überwiegende Teil der Eltern ist mit Bezugserziehersystem </a:t>
            </a:r>
            <a:r>
              <a:rPr lang="de-DE" sz="1600" dirty="0" smtClean="0">
                <a:solidFill>
                  <a:srgbClr val="002060"/>
                </a:solidFill>
              </a:rPr>
              <a:t>zufrieden </a:t>
            </a:r>
            <a:r>
              <a:rPr lang="de-DE" sz="1600" dirty="0" smtClean="0">
                <a:solidFill>
                  <a:srgbClr val="002060"/>
                </a:solidFill>
              </a:rPr>
              <a:t>(50%) bzw. </a:t>
            </a:r>
            <a:r>
              <a:rPr lang="de-DE" sz="1600" dirty="0" smtClean="0">
                <a:solidFill>
                  <a:srgbClr val="002060"/>
                </a:solidFill>
              </a:rPr>
              <a:t>eher zufrieden (</a:t>
            </a:r>
            <a:r>
              <a:rPr lang="de-DE" sz="1600" dirty="0" smtClean="0">
                <a:solidFill>
                  <a:srgbClr val="002060"/>
                </a:solidFill>
              </a:rPr>
              <a:t>38</a:t>
            </a:r>
            <a:r>
              <a:rPr lang="de-DE" sz="1600" dirty="0" smtClean="0">
                <a:solidFill>
                  <a:srgbClr val="002060"/>
                </a:solidFill>
              </a:rPr>
              <a:t>%), </a:t>
            </a:r>
            <a:r>
              <a:rPr lang="de-DE" sz="1600" dirty="0" smtClean="0">
                <a:solidFill>
                  <a:srgbClr val="002060"/>
                </a:solidFill>
              </a:rPr>
              <a:t>für </a:t>
            </a:r>
            <a:r>
              <a:rPr lang="de-DE" sz="1600" dirty="0" smtClean="0">
                <a:solidFill>
                  <a:srgbClr val="002060"/>
                </a:solidFill>
              </a:rPr>
              <a:t>4% </a:t>
            </a:r>
            <a:r>
              <a:rPr lang="de-DE" sz="1600" dirty="0" smtClean="0">
                <a:solidFill>
                  <a:srgbClr val="002060"/>
                </a:solidFill>
              </a:rPr>
              <a:t>trifft dies </a:t>
            </a:r>
            <a:r>
              <a:rPr lang="de-DE" sz="1600" dirty="0" smtClean="0">
                <a:solidFill>
                  <a:srgbClr val="002060"/>
                </a:solidFill>
              </a:rPr>
              <a:t>zur Zeit weniger </a:t>
            </a:r>
            <a:r>
              <a:rPr lang="de-DE" sz="1600" dirty="0" smtClean="0">
                <a:solidFill>
                  <a:srgbClr val="002060"/>
                </a:solidFill>
              </a:rPr>
              <a:t>zu.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>
                <a:solidFill>
                  <a:srgbClr val="002060"/>
                </a:solidFill>
              </a:rPr>
              <a:t> </a:t>
            </a:r>
            <a:r>
              <a:rPr lang="de-DE" sz="1600" dirty="0" smtClean="0">
                <a:solidFill>
                  <a:srgbClr val="002060"/>
                </a:solidFill>
              </a:rPr>
              <a:t>88 % </a:t>
            </a:r>
            <a:r>
              <a:rPr lang="de-DE" sz="1600" dirty="0" smtClean="0">
                <a:solidFill>
                  <a:srgbClr val="002060"/>
                </a:solidFill>
              </a:rPr>
              <a:t>der Eltern sind mit den derzeitigen Öffnungszeiten </a:t>
            </a:r>
            <a:r>
              <a:rPr lang="de-DE" sz="1600" dirty="0" smtClean="0">
                <a:solidFill>
                  <a:srgbClr val="002060"/>
                </a:solidFill>
              </a:rPr>
              <a:t>voll zufrieden</a:t>
            </a:r>
            <a:r>
              <a:rPr lang="de-DE" sz="1600" dirty="0" smtClean="0">
                <a:solidFill>
                  <a:srgbClr val="002060"/>
                </a:solidFill>
              </a:rPr>
              <a:t>. </a:t>
            </a:r>
            <a:r>
              <a:rPr lang="de-DE" sz="1600" dirty="0" smtClean="0">
                <a:solidFill>
                  <a:srgbClr val="002060"/>
                </a:solidFill>
              </a:rPr>
              <a:t/>
            </a:r>
            <a:br>
              <a:rPr lang="de-DE" sz="1600" dirty="0" smtClean="0">
                <a:solidFill>
                  <a:srgbClr val="002060"/>
                </a:solidFill>
              </a:rPr>
            </a:br>
            <a:r>
              <a:rPr lang="de-DE" sz="1600" dirty="0" smtClean="0">
                <a:solidFill>
                  <a:srgbClr val="002060"/>
                </a:solidFill>
              </a:rPr>
              <a:t>  Für </a:t>
            </a:r>
            <a:r>
              <a:rPr lang="de-DE" sz="1600" dirty="0" smtClean="0">
                <a:solidFill>
                  <a:srgbClr val="002060"/>
                </a:solidFill>
              </a:rPr>
              <a:t>4% trifft dies weniger zu.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>
                <a:solidFill>
                  <a:srgbClr val="002060"/>
                </a:solidFill>
              </a:rPr>
              <a:t> Mit der Qualität des Essens sind </a:t>
            </a:r>
            <a:r>
              <a:rPr lang="de-DE" sz="1600" dirty="0" smtClean="0">
                <a:solidFill>
                  <a:srgbClr val="002060"/>
                </a:solidFill>
              </a:rPr>
              <a:t>42 </a:t>
            </a:r>
            <a:r>
              <a:rPr lang="de-DE" sz="1600" dirty="0" smtClean="0">
                <a:solidFill>
                  <a:srgbClr val="002060"/>
                </a:solidFill>
              </a:rPr>
              <a:t>% zufrieden, </a:t>
            </a:r>
            <a:r>
              <a:rPr lang="de-DE" sz="1600" dirty="0" smtClean="0">
                <a:solidFill>
                  <a:srgbClr val="002060"/>
                </a:solidFill>
              </a:rPr>
              <a:t>54% </a:t>
            </a:r>
            <a:r>
              <a:rPr lang="de-DE" sz="1600" dirty="0" smtClean="0">
                <a:solidFill>
                  <a:srgbClr val="002060"/>
                </a:solidFill>
              </a:rPr>
              <a:t>eher zufrieden. </a:t>
            </a:r>
          </a:p>
        </p:txBody>
      </p:sp>
      <p:sp>
        <p:nvSpPr>
          <p:cNvPr id="17" name="Rechteck 16"/>
          <p:cNvSpPr/>
          <p:nvPr/>
        </p:nvSpPr>
        <p:spPr>
          <a:xfrm>
            <a:off x="467545" y="1556792"/>
            <a:ext cx="8303658" cy="64807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 smtClean="0">
                <a:solidFill>
                  <a:srgbClr val="002060"/>
                </a:solidFill>
              </a:rPr>
              <a:t>Frage 4 - 6: Ich/Wir sind zufrieden mit </a:t>
            </a:r>
            <a:r>
              <a:rPr lang="de-DE" sz="1600" dirty="0" smtClean="0">
                <a:solidFill>
                  <a:srgbClr val="002060"/>
                </a:solidFill>
              </a:rPr>
              <a:t>… </a:t>
            </a:r>
            <a:br>
              <a:rPr lang="de-DE" sz="1600" dirty="0" smtClean="0">
                <a:solidFill>
                  <a:srgbClr val="002060"/>
                </a:solidFill>
              </a:rPr>
            </a:br>
            <a:r>
              <a:rPr lang="de-DE" sz="1600" dirty="0" smtClean="0">
                <a:solidFill>
                  <a:srgbClr val="002060"/>
                </a:solidFill>
              </a:rPr>
              <a:t>4</a:t>
            </a:r>
            <a:r>
              <a:rPr lang="de-DE" sz="1600" dirty="0" smtClean="0">
                <a:solidFill>
                  <a:srgbClr val="002060"/>
                </a:solidFill>
              </a:rPr>
              <a:t>) dem Bezugserziehersystem 5) den derzeitigen </a:t>
            </a:r>
            <a:r>
              <a:rPr lang="de-DE" sz="1600" dirty="0" smtClean="0">
                <a:solidFill>
                  <a:srgbClr val="002060"/>
                </a:solidFill>
              </a:rPr>
              <a:t>Öffnungszeiten </a:t>
            </a:r>
            <a:r>
              <a:rPr lang="de-DE" sz="1600" dirty="0" smtClean="0">
                <a:solidFill>
                  <a:srgbClr val="002060"/>
                </a:solidFill>
              </a:rPr>
              <a:t>6) der Qualität des </a:t>
            </a:r>
            <a:r>
              <a:rPr lang="de-DE" sz="1600" dirty="0" smtClean="0">
                <a:solidFill>
                  <a:srgbClr val="002060"/>
                </a:solidFill>
              </a:rPr>
              <a:t>Essens</a:t>
            </a:r>
            <a:endParaRPr lang="de-DE" sz="1600" dirty="0">
              <a:solidFill>
                <a:srgbClr val="00206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83189" y="2276872"/>
            <a:ext cx="8265275" cy="252028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2060"/>
              </a:solidFill>
            </a:endParaRPr>
          </a:p>
        </p:txBody>
      </p:sp>
      <p:graphicFrame>
        <p:nvGraphicFramePr>
          <p:cNvPr id="13" name="Diagramm 12"/>
          <p:cNvGraphicFramePr/>
          <p:nvPr/>
        </p:nvGraphicFramePr>
        <p:xfrm>
          <a:off x="467544" y="2276872"/>
          <a:ext cx="828092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5768280" cy="365125"/>
          </a:xfrm>
        </p:spPr>
        <p:txBody>
          <a:bodyPr/>
          <a:lstStyle/>
          <a:p>
            <a:pPr algn="l"/>
            <a:r>
              <a:rPr lang="de-DE" dirty="0" smtClean="0"/>
              <a:t>Ev. Kita Morgenstern: Eltern-Umfrage Feb.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9498-8CAD-46D1-B69C-3B3FDCD20986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Rectangle 16"/>
          <p:cNvSpPr txBox="1">
            <a:spLocks noChangeArrowheads="1"/>
          </p:cNvSpPr>
          <p:nvPr/>
        </p:nvSpPr>
        <p:spPr>
          <a:xfrm>
            <a:off x="326552" y="254683"/>
            <a:ext cx="8817448" cy="10140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de-DE" sz="3200" dirty="0" smtClean="0">
                <a:solidFill>
                  <a:srgbClr val="0070C0"/>
                </a:solidFill>
              </a:rPr>
              <a:t>Ergebnisse </a:t>
            </a:r>
            <a:r>
              <a:rPr lang="de-DE" sz="3200" b="1" dirty="0" smtClean="0">
                <a:solidFill>
                  <a:srgbClr val="0070C0"/>
                </a:solidFill>
              </a:rPr>
              <a:t>HORT </a:t>
            </a:r>
            <a:r>
              <a:rPr lang="de-DE" sz="3200" b="1" dirty="0" smtClean="0">
                <a:solidFill>
                  <a:srgbClr val="0070C0"/>
                </a:solidFill>
              </a:rPr>
              <a:t>(</a:t>
            </a:r>
            <a:r>
              <a:rPr lang="de-DE" sz="3200" b="1" dirty="0" smtClean="0">
                <a:solidFill>
                  <a:srgbClr val="0070C0"/>
                </a:solidFill>
              </a:rPr>
              <a:t>N=24)</a:t>
            </a:r>
            <a:endParaRPr lang="de-DE" sz="3200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</a:pPr>
            <a:r>
              <a:rPr lang="de-DE" sz="3200" dirty="0" smtClean="0">
                <a:solidFill>
                  <a:srgbClr val="0070C0"/>
                </a:solidFill>
              </a:rPr>
              <a:t>Auszug der Fragen zum pädagogischen Konzept 1/2</a:t>
            </a:r>
          </a:p>
        </p:txBody>
      </p:sp>
      <p:sp>
        <p:nvSpPr>
          <p:cNvPr id="25" name="Rechteck 24"/>
          <p:cNvSpPr/>
          <p:nvPr/>
        </p:nvSpPr>
        <p:spPr>
          <a:xfrm>
            <a:off x="467544" y="5085184"/>
            <a:ext cx="8280920" cy="12241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002060"/>
                </a:solidFill>
              </a:rPr>
              <a:t>30% </a:t>
            </a:r>
            <a:r>
              <a:rPr lang="de-DE" sz="1400" dirty="0" smtClean="0">
                <a:solidFill>
                  <a:srgbClr val="002060"/>
                </a:solidFill>
              </a:rPr>
              <a:t>der Eltern haben exakt den Eindruck, dass ihr Kind derzeit gut gefördert wird. Für </a:t>
            </a:r>
            <a:r>
              <a:rPr lang="de-DE" sz="1400" dirty="0" smtClean="0">
                <a:solidFill>
                  <a:srgbClr val="002060"/>
                </a:solidFill>
              </a:rPr>
              <a:t>42% </a:t>
            </a:r>
            <a:r>
              <a:rPr lang="de-DE" sz="1400" dirty="0" smtClean="0">
                <a:solidFill>
                  <a:srgbClr val="002060"/>
                </a:solidFill>
              </a:rPr>
              <a:t>trifft diese Aussage eher zu, für </a:t>
            </a:r>
            <a:r>
              <a:rPr lang="de-DE" sz="1400" dirty="0" smtClean="0">
                <a:solidFill>
                  <a:srgbClr val="002060"/>
                </a:solidFill>
              </a:rPr>
              <a:t>8% </a:t>
            </a:r>
            <a:r>
              <a:rPr lang="de-DE" sz="1400" dirty="0" smtClean="0">
                <a:solidFill>
                  <a:srgbClr val="002060"/>
                </a:solidFill>
              </a:rPr>
              <a:t>eher weniger.</a:t>
            </a:r>
          </a:p>
          <a:p>
            <a:pPr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002060"/>
                </a:solidFill>
              </a:rPr>
              <a:t>Mit dem religionspädagogischen  Angebot der </a:t>
            </a:r>
            <a:r>
              <a:rPr lang="de-DE" sz="1400" dirty="0" smtClean="0">
                <a:solidFill>
                  <a:srgbClr val="002060"/>
                </a:solidFill>
              </a:rPr>
              <a:t>Einrichtung  </a:t>
            </a:r>
            <a:r>
              <a:rPr lang="de-DE" sz="1400" dirty="0" smtClean="0">
                <a:solidFill>
                  <a:srgbClr val="002060"/>
                </a:solidFill>
              </a:rPr>
              <a:t>sind </a:t>
            </a:r>
            <a:r>
              <a:rPr lang="de-DE" sz="1400" dirty="0" smtClean="0">
                <a:solidFill>
                  <a:srgbClr val="002060"/>
                </a:solidFill>
              </a:rPr>
              <a:t>54 </a:t>
            </a:r>
            <a:r>
              <a:rPr lang="de-DE" sz="1400" dirty="0" smtClean="0">
                <a:solidFill>
                  <a:srgbClr val="002060"/>
                </a:solidFill>
              </a:rPr>
              <a:t>% exakt zufrieden, </a:t>
            </a:r>
            <a:r>
              <a:rPr lang="de-DE" sz="1400" dirty="0" smtClean="0">
                <a:solidFill>
                  <a:srgbClr val="002060"/>
                </a:solidFill>
              </a:rPr>
              <a:t>42% </a:t>
            </a:r>
            <a:r>
              <a:rPr lang="de-DE" sz="1400" dirty="0" smtClean="0">
                <a:solidFill>
                  <a:srgbClr val="002060"/>
                </a:solidFill>
              </a:rPr>
              <a:t>eher zufrieden. </a:t>
            </a:r>
            <a:br>
              <a:rPr lang="de-DE" sz="1400" dirty="0" smtClean="0">
                <a:solidFill>
                  <a:srgbClr val="002060"/>
                </a:solidFill>
              </a:rPr>
            </a:br>
            <a:r>
              <a:rPr lang="de-DE" sz="1400" dirty="0" smtClean="0">
                <a:solidFill>
                  <a:srgbClr val="002060"/>
                </a:solidFill>
              </a:rPr>
              <a:t>  Für </a:t>
            </a:r>
            <a:r>
              <a:rPr lang="de-DE" sz="1400" dirty="0" smtClean="0">
                <a:solidFill>
                  <a:srgbClr val="002060"/>
                </a:solidFill>
              </a:rPr>
              <a:t>4% </a:t>
            </a:r>
            <a:r>
              <a:rPr lang="de-DE" sz="1400" dirty="0" smtClean="0">
                <a:solidFill>
                  <a:srgbClr val="002060"/>
                </a:solidFill>
              </a:rPr>
              <a:t>trifft diese Aussage </a:t>
            </a:r>
            <a:r>
              <a:rPr lang="de-DE" sz="1400" dirty="0" smtClean="0">
                <a:solidFill>
                  <a:srgbClr val="002060"/>
                </a:solidFill>
              </a:rPr>
              <a:t>weniger </a:t>
            </a:r>
            <a:r>
              <a:rPr lang="de-DE" sz="1400" dirty="0" smtClean="0">
                <a:solidFill>
                  <a:srgbClr val="002060"/>
                </a:solidFill>
              </a:rPr>
              <a:t>zu.</a:t>
            </a:r>
          </a:p>
          <a:p>
            <a:pPr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002060"/>
                </a:solidFill>
              </a:rPr>
              <a:t> Die durchgeführten Projekte und Angebote empfinden 84 % als eher ausreichend bzw. ausreichend.</a:t>
            </a:r>
            <a:endParaRPr lang="de-DE" sz="1400" dirty="0">
              <a:solidFill>
                <a:srgbClr val="002060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467545" y="1628800"/>
            <a:ext cx="8303658" cy="79208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 smtClean="0">
                <a:solidFill>
                  <a:srgbClr val="002060"/>
                </a:solidFill>
              </a:rPr>
              <a:t>Frage 1: Wir haben den Eindruck, dass unser Kind derzeit gut gefördert wird</a:t>
            </a:r>
          </a:p>
          <a:p>
            <a:r>
              <a:rPr lang="de-DE" sz="1600" dirty="0" smtClean="0">
                <a:solidFill>
                  <a:srgbClr val="002060"/>
                </a:solidFill>
              </a:rPr>
              <a:t>Frage 3: Mit dem religionspädagogischen Konzept der Einrichtung sind wir zufrieden</a:t>
            </a:r>
          </a:p>
          <a:p>
            <a:r>
              <a:rPr lang="de-DE" sz="1600" dirty="0" smtClean="0">
                <a:solidFill>
                  <a:srgbClr val="002060"/>
                </a:solidFill>
              </a:rPr>
              <a:t>Frage 7: Die durchgeführten Projekte und Angebote reichen aus.</a:t>
            </a:r>
            <a:endParaRPr lang="de-DE" sz="1600" dirty="0">
              <a:solidFill>
                <a:srgbClr val="00206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83189" y="2492896"/>
            <a:ext cx="8265275" cy="252028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2060"/>
              </a:solidFill>
            </a:endParaRPr>
          </a:p>
        </p:txBody>
      </p:sp>
      <p:graphicFrame>
        <p:nvGraphicFramePr>
          <p:cNvPr id="13" name="Diagramm 12"/>
          <p:cNvGraphicFramePr/>
          <p:nvPr/>
        </p:nvGraphicFramePr>
        <p:xfrm>
          <a:off x="467544" y="2492896"/>
          <a:ext cx="828092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5768280" cy="365125"/>
          </a:xfrm>
        </p:spPr>
        <p:txBody>
          <a:bodyPr/>
          <a:lstStyle/>
          <a:p>
            <a:pPr algn="l"/>
            <a:r>
              <a:rPr lang="de-DE" dirty="0" smtClean="0"/>
              <a:t>Ev. Kita Morgenstern: Eltern-Umfrage Feb.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9498-8CAD-46D1-B69C-3B3FDCD20986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Rectangle 16"/>
          <p:cNvSpPr txBox="1">
            <a:spLocks noChangeArrowheads="1"/>
          </p:cNvSpPr>
          <p:nvPr/>
        </p:nvSpPr>
        <p:spPr>
          <a:xfrm>
            <a:off x="326552" y="254683"/>
            <a:ext cx="8817448" cy="10140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de-DE" sz="3200" dirty="0" smtClean="0">
                <a:solidFill>
                  <a:srgbClr val="0070C0"/>
                </a:solidFill>
              </a:rPr>
              <a:t>Ergebnisse </a:t>
            </a:r>
            <a:r>
              <a:rPr lang="de-DE" sz="3200" b="1" dirty="0" smtClean="0">
                <a:solidFill>
                  <a:srgbClr val="0070C0"/>
                </a:solidFill>
              </a:rPr>
              <a:t>HORT </a:t>
            </a:r>
            <a:r>
              <a:rPr lang="de-DE" sz="3200" b="1" dirty="0" smtClean="0">
                <a:solidFill>
                  <a:srgbClr val="0070C0"/>
                </a:solidFill>
              </a:rPr>
              <a:t>(</a:t>
            </a:r>
            <a:r>
              <a:rPr lang="de-DE" sz="3200" b="1" dirty="0" smtClean="0">
                <a:solidFill>
                  <a:srgbClr val="0070C0"/>
                </a:solidFill>
              </a:rPr>
              <a:t>N=24)</a:t>
            </a:r>
            <a:endParaRPr lang="de-DE" sz="3200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</a:pPr>
            <a:r>
              <a:rPr lang="de-DE" sz="3200" dirty="0" smtClean="0">
                <a:solidFill>
                  <a:srgbClr val="0070C0"/>
                </a:solidFill>
              </a:rPr>
              <a:t>Auszug der Fragen zum pädagogischen Konzept 2/2</a:t>
            </a:r>
          </a:p>
        </p:txBody>
      </p:sp>
      <p:sp>
        <p:nvSpPr>
          <p:cNvPr id="25" name="Rechteck 24"/>
          <p:cNvSpPr/>
          <p:nvPr/>
        </p:nvSpPr>
        <p:spPr>
          <a:xfrm>
            <a:off x="467544" y="5229200"/>
            <a:ext cx="8136904" cy="1080120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de-DE" sz="1400" dirty="0" smtClean="0">
                <a:solidFill>
                  <a:srgbClr val="002060"/>
                </a:solidFill>
              </a:rPr>
              <a:t>54 </a:t>
            </a:r>
            <a:r>
              <a:rPr lang="de-DE" sz="1400" dirty="0" smtClean="0">
                <a:solidFill>
                  <a:srgbClr val="002060"/>
                </a:solidFill>
              </a:rPr>
              <a:t>% </a:t>
            </a:r>
            <a:r>
              <a:rPr lang="de-DE" sz="1400" dirty="0" smtClean="0">
                <a:solidFill>
                  <a:srgbClr val="002060"/>
                </a:solidFill>
              </a:rPr>
              <a:t>der befragten Eltern möchten  </a:t>
            </a:r>
            <a:r>
              <a:rPr lang="de-DE" sz="1400" dirty="0" smtClean="0">
                <a:solidFill>
                  <a:srgbClr val="002060"/>
                </a:solidFill>
              </a:rPr>
              <a:t>mehr/eher </a:t>
            </a:r>
            <a:r>
              <a:rPr lang="de-DE" sz="1400" dirty="0" smtClean="0">
                <a:solidFill>
                  <a:srgbClr val="002060"/>
                </a:solidFill>
              </a:rPr>
              <a:t>über die </a:t>
            </a:r>
            <a:r>
              <a:rPr lang="de-DE" sz="1400" b="1" dirty="0" smtClean="0">
                <a:solidFill>
                  <a:srgbClr val="002060"/>
                </a:solidFill>
              </a:rPr>
              <a:t>Abläufe</a:t>
            </a:r>
            <a:r>
              <a:rPr lang="de-DE" sz="1400" dirty="0" smtClean="0">
                <a:solidFill>
                  <a:srgbClr val="002060"/>
                </a:solidFill>
              </a:rPr>
              <a:t> in der </a:t>
            </a:r>
            <a:r>
              <a:rPr lang="de-DE" sz="1400" dirty="0" smtClean="0">
                <a:solidFill>
                  <a:srgbClr val="002060"/>
                </a:solidFill>
              </a:rPr>
              <a:t>Einrichtung</a:t>
            </a:r>
            <a:r>
              <a:rPr lang="de-DE" sz="1400" dirty="0" smtClean="0">
                <a:solidFill>
                  <a:srgbClr val="002060"/>
                </a:solidFill>
              </a:rPr>
              <a:t> erfahren. </a:t>
            </a:r>
          </a:p>
          <a:p>
            <a:pPr>
              <a:buFont typeface="Wingdings" pitchFamily="2" charset="2"/>
              <a:buChar char="§"/>
            </a:pPr>
            <a:r>
              <a:rPr lang="de-DE" sz="1400" dirty="0" smtClean="0">
                <a:solidFill>
                  <a:srgbClr val="002060"/>
                </a:solidFill>
              </a:rPr>
              <a:t> 83% </a:t>
            </a:r>
            <a:r>
              <a:rPr lang="de-DE" sz="1400" dirty="0" smtClean="0">
                <a:solidFill>
                  <a:srgbClr val="002060"/>
                </a:solidFill>
              </a:rPr>
              <a:t>der befragten Eltern fühlen sich über die Projekte/Angebote derzeit </a:t>
            </a:r>
            <a:r>
              <a:rPr lang="de-DE" sz="1400" dirty="0" smtClean="0">
                <a:solidFill>
                  <a:srgbClr val="002060"/>
                </a:solidFill>
              </a:rPr>
              <a:t>gut bzw. eher </a:t>
            </a:r>
            <a:r>
              <a:rPr lang="de-DE" sz="1400" dirty="0" smtClean="0">
                <a:solidFill>
                  <a:srgbClr val="002060"/>
                </a:solidFill>
              </a:rPr>
              <a:t>gut informiert. </a:t>
            </a:r>
            <a:br>
              <a:rPr lang="de-DE" sz="1400" dirty="0" smtClean="0">
                <a:solidFill>
                  <a:srgbClr val="002060"/>
                </a:solidFill>
              </a:rPr>
            </a:br>
            <a:r>
              <a:rPr lang="de-DE" sz="1400" dirty="0" smtClean="0">
                <a:solidFill>
                  <a:srgbClr val="002060"/>
                </a:solidFill>
              </a:rPr>
              <a:t>   Für </a:t>
            </a:r>
            <a:r>
              <a:rPr lang="de-DE" sz="1400" dirty="0" smtClean="0">
                <a:solidFill>
                  <a:srgbClr val="002060"/>
                </a:solidFill>
              </a:rPr>
              <a:t>13% </a:t>
            </a:r>
            <a:r>
              <a:rPr lang="de-DE" sz="1400" dirty="0" smtClean="0">
                <a:solidFill>
                  <a:srgbClr val="002060"/>
                </a:solidFill>
              </a:rPr>
              <a:t>trifft </a:t>
            </a:r>
            <a:r>
              <a:rPr lang="de-DE" sz="1400" dirty="0" smtClean="0">
                <a:solidFill>
                  <a:srgbClr val="002060"/>
                </a:solidFill>
              </a:rPr>
              <a:t>dies zur Zeit eher weniger </a:t>
            </a:r>
            <a:r>
              <a:rPr lang="de-DE" sz="1400" dirty="0" smtClean="0">
                <a:solidFill>
                  <a:srgbClr val="002060"/>
                </a:solidFill>
              </a:rPr>
              <a:t>zu</a:t>
            </a:r>
            <a:r>
              <a:rPr lang="de-DE" sz="1400" dirty="0" smtClean="0">
                <a:solidFill>
                  <a:srgbClr val="002060"/>
                </a:solidFill>
              </a:rPr>
              <a:t>.</a:t>
            </a:r>
            <a:endParaRPr lang="de-DE" sz="1400" dirty="0" smtClean="0">
              <a:solidFill>
                <a:srgbClr val="002060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467545" y="1556792"/>
            <a:ext cx="8159248" cy="64807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 smtClean="0">
                <a:solidFill>
                  <a:srgbClr val="002060"/>
                </a:solidFill>
              </a:rPr>
              <a:t>5) Wir würden gerne mehr über die Abläufe in der </a:t>
            </a:r>
            <a:r>
              <a:rPr lang="de-DE" sz="1600" dirty="0" smtClean="0">
                <a:solidFill>
                  <a:srgbClr val="002060"/>
                </a:solidFill>
              </a:rPr>
              <a:t>Einrichtung </a:t>
            </a:r>
            <a:r>
              <a:rPr lang="de-DE" sz="1600" dirty="0" smtClean="0">
                <a:solidFill>
                  <a:srgbClr val="002060"/>
                </a:solidFill>
              </a:rPr>
              <a:t>erfahren</a:t>
            </a:r>
          </a:p>
          <a:p>
            <a:r>
              <a:rPr lang="de-DE" sz="1600" dirty="0" smtClean="0">
                <a:solidFill>
                  <a:srgbClr val="002060"/>
                </a:solidFill>
              </a:rPr>
              <a:t>6) Wir fühlen uns über aktuelle Projekte, Angebote und deren Inhalte gut informiert</a:t>
            </a:r>
          </a:p>
        </p:txBody>
      </p:sp>
      <p:sp>
        <p:nvSpPr>
          <p:cNvPr id="18" name="Rechteck 17"/>
          <p:cNvSpPr/>
          <p:nvPr/>
        </p:nvSpPr>
        <p:spPr>
          <a:xfrm>
            <a:off x="467544" y="2276872"/>
            <a:ext cx="8136904" cy="288032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2060"/>
              </a:solidFill>
            </a:endParaRPr>
          </a:p>
        </p:txBody>
      </p:sp>
      <p:graphicFrame>
        <p:nvGraphicFramePr>
          <p:cNvPr id="12" name="Diagramm 11"/>
          <p:cNvGraphicFramePr/>
          <p:nvPr/>
        </p:nvGraphicFramePr>
        <p:xfrm>
          <a:off x="539552" y="2348880"/>
          <a:ext cx="806489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5768280" cy="365125"/>
          </a:xfrm>
        </p:spPr>
        <p:txBody>
          <a:bodyPr/>
          <a:lstStyle/>
          <a:p>
            <a:pPr algn="l"/>
            <a:r>
              <a:rPr lang="de-DE" dirty="0" smtClean="0"/>
              <a:t>Ev. Kita Morgenstern: Eltern-Umfrage Feb.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9498-8CAD-46D1-B69C-3B3FDCD20986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Rectangle 16"/>
          <p:cNvSpPr txBox="1">
            <a:spLocks noChangeArrowheads="1"/>
          </p:cNvSpPr>
          <p:nvPr/>
        </p:nvSpPr>
        <p:spPr>
          <a:xfrm>
            <a:off x="326552" y="254683"/>
            <a:ext cx="8817448" cy="10140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de-DE" sz="3200" dirty="0" smtClean="0">
                <a:solidFill>
                  <a:srgbClr val="0070C0"/>
                </a:solidFill>
              </a:rPr>
              <a:t>Ergebnisse </a:t>
            </a:r>
            <a:r>
              <a:rPr lang="de-DE" sz="3200" b="1" dirty="0" smtClean="0">
                <a:solidFill>
                  <a:srgbClr val="0070C0"/>
                </a:solidFill>
              </a:rPr>
              <a:t>HORT </a:t>
            </a:r>
            <a:r>
              <a:rPr lang="de-DE" sz="3200" b="1" dirty="0" smtClean="0">
                <a:solidFill>
                  <a:srgbClr val="0070C0"/>
                </a:solidFill>
              </a:rPr>
              <a:t>(</a:t>
            </a:r>
            <a:r>
              <a:rPr lang="de-DE" sz="3200" b="1" dirty="0" smtClean="0">
                <a:solidFill>
                  <a:srgbClr val="0070C0"/>
                </a:solidFill>
              </a:rPr>
              <a:t>N=24)</a:t>
            </a:r>
            <a:endParaRPr lang="de-DE" sz="3200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</a:pPr>
            <a:r>
              <a:rPr lang="de-DE" sz="2800" dirty="0" smtClean="0">
                <a:solidFill>
                  <a:srgbClr val="0070C0"/>
                </a:solidFill>
              </a:rPr>
              <a:t>Auszug aus den Fragen zur Elternarbeit</a:t>
            </a:r>
          </a:p>
        </p:txBody>
      </p:sp>
      <p:sp>
        <p:nvSpPr>
          <p:cNvPr id="25" name="Rechteck 24"/>
          <p:cNvSpPr/>
          <p:nvPr/>
        </p:nvSpPr>
        <p:spPr>
          <a:xfrm>
            <a:off x="467544" y="5229200"/>
            <a:ext cx="8136904" cy="1080120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de-DE" sz="1400" dirty="0" smtClean="0">
                <a:solidFill>
                  <a:srgbClr val="002060"/>
                </a:solidFill>
              </a:rPr>
              <a:t> Ca. 58% der Eltern haben/haben eher  einen Ansprechpartner und  erhalten </a:t>
            </a:r>
            <a:r>
              <a:rPr lang="de-DE" sz="1400" dirty="0" smtClean="0">
                <a:solidFill>
                  <a:srgbClr val="002060"/>
                </a:solidFill>
              </a:rPr>
              <a:t>r </a:t>
            </a:r>
            <a:r>
              <a:rPr lang="de-DE" sz="1400" dirty="0" smtClean="0">
                <a:solidFill>
                  <a:srgbClr val="002060"/>
                </a:solidFill>
              </a:rPr>
              <a:t>Rückmeldung. </a:t>
            </a:r>
            <a:br>
              <a:rPr lang="de-DE" sz="1400" dirty="0" smtClean="0">
                <a:solidFill>
                  <a:srgbClr val="002060"/>
                </a:solidFill>
              </a:rPr>
            </a:br>
            <a:r>
              <a:rPr lang="de-DE" sz="1400" dirty="0" smtClean="0">
                <a:solidFill>
                  <a:srgbClr val="002060"/>
                </a:solidFill>
              </a:rPr>
              <a:t>    Für </a:t>
            </a:r>
            <a:r>
              <a:rPr lang="de-DE" sz="1400" dirty="0" smtClean="0">
                <a:solidFill>
                  <a:srgbClr val="002060"/>
                </a:solidFill>
              </a:rPr>
              <a:t>29 </a:t>
            </a:r>
            <a:r>
              <a:rPr lang="de-DE" sz="1400" dirty="0" smtClean="0">
                <a:solidFill>
                  <a:srgbClr val="002060"/>
                </a:solidFill>
              </a:rPr>
              <a:t>% trifft dies eher weniger zu. </a:t>
            </a:r>
          </a:p>
          <a:p>
            <a:pPr>
              <a:buFont typeface="Wingdings" pitchFamily="2" charset="2"/>
              <a:buChar char="§"/>
            </a:pPr>
            <a:r>
              <a:rPr lang="de-DE" sz="1400" dirty="0" smtClean="0">
                <a:solidFill>
                  <a:srgbClr val="002060"/>
                </a:solidFill>
              </a:rPr>
              <a:t> Elterngespräche werden für </a:t>
            </a:r>
            <a:r>
              <a:rPr lang="de-DE" sz="1400" dirty="0" smtClean="0">
                <a:solidFill>
                  <a:srgbClr val="002060"/>
                </a:solidFill>
              </a:rPr>
              <a:t>43% der </a:t>
            </a:r>
            <a:r>
              <a:rPr lang="de-DE" sz="1400" dirty="0" smtClean="0">
                <a:solidFill>
                  <a:srgbClr val="002060"/>
                </a:solidFill>
              </a:rPr>
              <a:t>Eltern </a:t>
            </a:r>
            <a:r>
              <a:rPr lang="de-DE" sz="1400" dirty="0" smtClean="0">
                <a:solidFill>
                  <a:srgbClr val="002060"/>
                </a:solidFill>
              </a:rPr>
              <a:t>eher nicht </a:t>
            </a:r>
            <a:r>
              <a:rPr lang="de-DE" sz="1400" dirty="0" smtClean="0">
                <a:solidFill>
                  <a:srgbClr val="002060"/>
                </a:solidFill>
              </a:rPr>
              <a:t>häufig </a:t>
            </a:r>
            <a:r>
              <a:rPr lang="de-DE" sz="1400" dirty="0" smtClean="0">
                <a:solidFill>
                  <a:srgbClr val="002060"/>
                </a:solidFill>
              </a:rPr>
              <a:t>genug angeboten</a:t>
            </a:r>
            <a:r>
              <a:rPr lang="de-DE" sz="1400" dirty="0" smtClean="0">
                <a:solidFill>
                  <a:srgbClr val="002060"/>
                </a:solidFill>
              </a:rPr>
              <a:t>. </a:t>
            </a:r>
            <a:br>
              <a:rPr lang="de-DE" sz="1400" dirty="0" smtClean="0">
                <a:solidFill>
                  <a:srgbClr val="002060"/>
                </a:solidFill>
              </a:rPr>
            </a:br>
            <a:r>
              <a:rPr lang="de-DE" sz="1400" dirty="0" smtClean="0">
                <a:solidFill>
                  <a:srgbClr val="002060"/>
                </a:solidFill>
              </a:rPr>
              <a:t>   (Hinweis: Die Elterngesprächstermine fanden  erst nach Ablauf der Umfrage statt)</a:t>
            </a:r>
            <a:endParaRPr lang="de-DE" sz="14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de-DE" sz="1400" dirty="0" smtClean="0">
                <a:solidFill>
                  <a:srgbClr val="002060"/>
                </a:solidFill>
              </a:rPr>
              <a:t> </a:t>
            </a:r>
            <a:r>
              <a:rPr lang="de-DE" sz="1400" dirty="0" smtClean="0">
                <a:solidFill>
                  <a:srgbClr val="002060"/>
                </a:solidFill>
              </a:rPr>
              <a:t>Die Wünsche / Anregungen werden aus Sicht der meisten Eltern eher angenommen.</a:t>
            </a:r>
            <a:endParaRPr lang="de-DE" sz="1400" dirty="0" smtClean="0">
              <a:solidFill>
                <a:srgbClr val="002060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467545" y="1556792"/>
            <a:ext cx="8159248" cy="79208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 smtClean="0">
                <a:solidFill>
                  <a:srgbClr val="002060"/>
                </a:solidFill>
              </a:rPr>
              <a:t>1) Wir haben einen Ansprechpartner … und bekommen regelmäßig Rückmeldung</a:t>
            </a:r>
          </a:p>
          <a:p>
            <a:r>
              <a:rPr lang="de-DE" sz="1600" dirty="0" smtClean="0">
                <a:solidFill>
                  <a:srgbClr val="002060"/>
                </a:solidFill>
              </a:rPr>
              <a:t>2) Elterngespräche werden häufig genug </a:t>
            </a:r>
            <a:r>
              <a:rPr lang="de-DE" sz="1600" dirty="0" smtClean="0">
                <a:solidFill>
                  <a:srgbClr val="002060"/>
                </a:solidFill>
              </a:rPr>
              <a:t>angeboten</a:t>
            </a:r>
          </a:p>
          <a:p>
            <a:r>
              <a:rPr lang="de-DE" sz="1600" dirty="0" smtClean="0">
                <a:solidFill>
                  <a:srgbClr val="002060"/>
                </a:solidFill>
              </a:rPr>
              <a:t>4) Meine Wünsche/Anregungen werden von den Erzieher/innen gut angenommen</a:t>
            </a:r>
            <a:endParaRPr lang="de-DE" sz="1600" dirty="0" smtClean="0">
              <a:solidFill>
                <a:srgbClr val="002060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67544" y="2420888"/>
            <a:ext cx="8136904" cy="259228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2060"/>
              </a:solidFill>
            </a:endParaRPr>
          </a:p>
        </p:txBody>
      </p:sp>
      <p:graphicFrame>
        <p:nvGraphicFramePr>
          <p:cNvPr id="12" name="Diagramm 11"/>
          <p:cNvGraphicFramePr/>
          <p:nvPr/>
        </p:nvGraphicFramePr>
        <p:xfrm>
          <a:off x="539552" y="2492896"/>
          <a:ext cx="799288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5768280" cy="365125"/>
          </a:xfrm>
        </p:spPr>
        <p:txBody>
          <a:bodyPr/>
          <a:lstStyle/>
          <a:p>
            <a:pPr algn="l"/>
            <a:r>
              <a:rPr lang="de-DE" dirty="0" smtClean="0"/>
              <a:t>Ev. Kita Morgenstern: Eltern-Umfrage Feb.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9498-8CAD-46D1-B69C-3B3FDCD20986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Rectangle 16"/>
          <p:cNvSpPr txBox="1">
            <a:spLocks noChangeArrowheads="1"/>
          </p:cNvSpPr>
          <p:nvPr/>
        </p:nvSpPr>
        <p:spPr>
          <a:xfrm>
            <a:off x="326552" y="254683"/>
            <a:ext cx="8817448" cy="10140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de-DE" sz="3200" dirty="0" smtClean="0">
                <a:solidFill>
                  <a:srgbClr val="0070C0"/>
                </a:solidFill>
              </a:rPr>
              <a:t>Ergebnisse </a:t>
            </a:r>
            <a:r>
              <a:rPr lang="de-DE" sz="3200" b="1" dirty="0" smtClean="0">
                <a:solidFill>
                  <a:srgbClr val="0070C0"/>
                </a:solidFill>
              </a:rPr>
              <a:t>HORT </a:t>
            </a:r>
            <a:r>
              <a:rPr lang="de-DE" sz="3200" b="1" dirty="0" smtClean="0">
                <a:solidFill>
                  <a:srgbClr val="0070C0"/>
                </a:solidFill>
              </a:rPr>
              <a:t>(</a:t>
            </a:r>
            <a:r>
              <a:rPr lang="de-DE" sz="3200" b="1" dirty="0" smtClean="0">
                <a:solidFill>
                  <a:srgbClr val="0070C0"/>
                </a:solidFill>
              </a:rPr>
              <a:t>N=24)</a:t>
            </a:r>
            <a:endParaRPr lang="de-DE" sz="3200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</a:pPr>
            <a:r>
              <a:rPr lang="de-DE" sz="2800" dirty="0" smtClean="0">
                <a:solidFill>
                  <a:srgbClr val="0070C0"/>
                </a:solidFill>
              </a:rPr>
              <a:t>Auszug aus </a:t>
            </a:r>
            <a:r>
              <a:rPr lang="de-DE" sz="2800" dirty="0" smtClean="0">
                <a:solidFill>
                  <a:srgbClr val="0070C0"/>
                </a:solidFill>
              </a:rPr>
              <a:t>dem Zusatzfragebogen</a:t>
            </a:r>
            <a:endParaRPr lang="de-DE" sz="2800" dirty="0" smtClean="0">
              <a:solidFill>
                <a:srgbClr val="0070C0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467544" y="5229200"/>
            <a:ext cx="8136904" cy="1080120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de-DE" sz="1400" dirty="0" smtClean="0">
                <a:solidFill>
                  <a:srgbClr val="002060"/>
                </a:solidFill>
              </a:rPr>
              <a:t> Ca. </a:t>
            </a:r>
            <a:r>
              <a:rPr lang="de-DE" sz="1400" dirty="0" smtClean="0">
                <a:solidFill>
                  <a:srgbClr val="002060"/>
                </a:solidFill>
              </a:rPr>
              <a:t>96% </a:t>
            </a:r>
            <a:r>
              <a:rPr lang="de-DE" sz="1400" dirty="0" smtClean="0">
                <a:solidFill>
                  <a:srgbClr val="002060"/>
                </a:solidFill>
              </a:rPr>
              <a:t>der </a:t>
            </a:r>
            <a:r>
              <a:rPr lang="de-DE" sz="1400" dirty="0" err="1" smtClean="0">
                <a:solidFill>
                  <a:srgbClr val="002060"/>
                </a:solidFill>
              </a:rPr>
              <a:t>befragtena</a:t>
            </a:r>
            <a:r>
              <a:rPr lang="de-DE" sz="1400" dirty="0" smtClean="0">
                <a:solidFill>
                  <a:srgbClr val="002060"/>
                </a:solidFill>
              </a:rPr>
              <a:t> Eltern sind mit der Hausaufgabenbetreuung zufrieden bzw. eher zufrieden.</a:t>
            </a:r>
            <a:endParaRPr lang="de-DE" sz="14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de-DE" sz="1400" dirty="0" smtClean="0">
                <a:solidFill>
                  <a:srgbClr val="002060"/>
                </a:solidFill>
              </a:rPr>
              <a:t> </a:t>
            </a:r>
            <a:r>
              <a:rPr lang="de-DE" sz="1400" dirty="0" smtClean="0">
                <a:solidFill>
                  <a:srgbClr val="002060"/>
                </a:solidFill>
              </a:rPr>
              <a:t>Die Angebote zur Nachmittagsgestaltung sind für 46% eher ausreichend, für 38% ausreichend, für 12% trifft dies weniger oder </a:t>
            </a:r>
            <a:r>
              <a:rPr lang="de-DE" sz="1400" dirty="0" err="1" smtClean="0">
                <a:solidFill>
                  <a:srgbClr val="002060"/>
                </a:solidFill>
              </a:rPr>
              <a:t>garnicht</a:t>
            </a:r>
            <a:r>
              <a:rPr lang="de-DE" sz="1400" dirty="0" smtClean="0">
                <a:solidFill>
                  <a:srgbClr val="002060"/>
                </a:solidFill>
              </a:rPr>
              <a:t> zu. </a:t>
            </a:r>
            <a:endParaRPr lang="de-DE" sz="14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de-DE" sz="1400" dirty="0" smtClean="0">
                <a:solidFill>
                  <a:srgbClr val="002060"/>
                </a:solidFill>
              </a:rPr>
              <a:t> </a:t>
            </a:r>
            <a:r>
              <a:rPr lang="de-DE" sz="1400" dirty="0" smtClean="0">
                <a:solidFill>
                  <a:srgbClr val="002060"/>
                </a:solidFill>
              </a:rPr>
              <a:t>Die angebotenen Notgruppen sind für die befragten  Eltern ausreichend bzw. eher ausreichend.</a:t>
            </a:r>
            <a:endParaRPr lang="de-DE" sz="1400" dirty="0" smtClean="0">
              <a:solidFill>
                <a:srgbClr val="002060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467545" y="1556792"/>
            <a:ext cx="8159248" cy="79208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 smtClean="0">
                <a:solidFill>
                  <a:srgbClr val="002060"/>
                </a:solidFill>
              </a:rPr>
              <a:t>1) Wir </a:t>
            </a:r>
            <a:r>
              <a:rPr lang="de-DE" sz="1600" dirty="0" smtClean="0">
                <a:solidFill>
                  <a:srgbClr val="002060"/>
                </a:solidFill>
              </a:rPr>
              <a:t>sind mit der Hausaufgabenbetreuung zufrieden</a:t>
            </a:r>
            <a:endParaRPr lang="de-DE" sz="1600" dirty="0" smtClean="0">
              <a:solidFill>
                <a:srgbClr val="002060"/>
              </a:solidFill>
            </a:endParaRPr>
          </a:p>
          <a:p>
            <a:r>
              <a:rPr lang="de-DE" sz="1600" dirty="0" smtClean="0">
                <a:solidFill>
                  <a:srgbClr val="002060"/>
                </a:solidFill>
              </a:rPr>
              <a:t>2) </a:t>
            </a:r>
            <a:r>
              <a:rPr lang="de-DE" sz="1600" dirty="0" smtClean="0">
                <a:solidFill>
                  <a:srgbClr val="002060"/>
                </a:solidFill>
              </a:rPr>
              <a:t>Mit der </a:t>
            </a:r>
            <a:r>
              <a:rPr lang="de-DE" sz="1600" dirty="0" err="1" smtClean="0">
                <a:solidFill>
                  <a:srgbClr val="002060"/>
                </a:solidFill>
              </a:rPr>
              <a:t>inhaltl</a:t>
            </a:r>
            <a:r>
              <a:rPr lang="de-DE" sz="1600" dirty="0" smtClean="0">
                <a:solidFill>
                  <a:srgbClr val="002060"/>
                </a:solidFill>
              </a:rPr>
              <a:t>. Gestaltung/den angebotenen Projekten am Nachmittag sind wir zufrieden</a:t>
            </a:r>
          </a:p>
          <a:p>
            <a:r>
              <a:rPr lang="de-DE" sz="1600" dirty="0" smtClean="0">
                <a:solidFill>
                  <a:srgbClr val="002060"/>
                </a:solidFill>
              </a:rPr>
              <a:t>4) Die angebotenen Termine für Notgruppen sind für mich ausreichend</a:t>
            </a:r>
            <a:endParaRPr lang="de-DE" sz="1600" dirty="0" smtClean="0">
              <a:solidFill>
                <a:srgbClr val="002060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67544" y="2420888"/>
            <a:ext cx="8136904" cy="259228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2060"/>
              </a:solidFill>
            </a:endParaRPr>
          </a:p>
        </p:txBody>
      </p:sp>
      <p:graphicFrame>
        <p:nvGraphicFramePr>
          <p:cNvPr id="12" name="Diagramm 11"/>
          <p:cNvGraphicFramePr/>
          <p:nvPr/>
        </p:nvGraphicFramePr>
        <p:xfrm>
          <a:off x="539552" y="2492896"/>
          <a:ext cx="799288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5768280" cy="365125"/>
          </a:xfrm>
        </p:spPr>
        <p:txBody>
          <a:bodyPr/>
          <a:lstStyle/>
          <a:p>
            <a:pPr algn="l"/>
            <a:r>
              <a:rPr lang="de-DE" dirty="0" smtClean="0"/>
              <a:t>Ev. Kita Morgenstern: Eltern-Umfrage Feb.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9498-8CAD-46D1-B69C-3B3FDCD20986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Rectangle 16"/>
          <p:cNvSpPr txBox="1">
            <a:spLocks noChangeArrowheads="1"/>
          </p:cNvSpPr>
          <p:nvPr/>
        </p:nvSpPr>
        <p:spPr>
          <a:xfrm>
            <a:off x="326552" y="254683"/>
            <a:ext cx="8817448" cy="10140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de-DE" sz="3200" dirty="0" smtClean="0">
                <a:solidFill>
                  <a:srgbClr val="0070C0"/>
                </a:solidFill>
              </a:rPr>
              <a:t>Ergebnisse </a:t>
            </a:r>
            <a:r>
              <a:rPr lang="de-DE" sz="3200" b="1" dirty="0" smtClean="0">
                <a:solidFill>
                  <a:srgbClr val="0070C0"/>
                </a:solidFill>
              </a:rPr>
              <a:t>HORT </a:t>
            </a:r>
            <a:r>
              <a:rPr lang="de-DE" sz="3200" b="1" dirty="0" smtClean="0">
                <a:solidFill>
                  <a:srgbClr val="0070C0"/>
                </a:solidFill>
              </a:rPr>
              <a:t>(</a:t>
            </a:r>
            <a:r>
              <a:rPr lang="de-DE" sz="3200" b="1" dirty="0" smtClean="0">
                <a:solidFill>
                  <a:srgbClr val="0070C0"/>
                </a:solidFill>
              </a:rPr>
              <a:t>N=24)</a:t>
            </a:r>
            <a:endParaRPr lang="de-DE" sz="3200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</a:pPr>
            <a:r>
              <a:rPr lang="de-DE" sz="2800" dirty="0" smtClean="0">
                <a:solidFill>
                  <a:srgbClr val="0070C0"/>
                </a:solidFill>
              </a:rPr>
              <a:t>Gesamteindruck</a:t>
            </a:r>
          </a:p>
        </p:txBody>
      </p:sp>
      <p:sp>
        <p:nvSpPr>
          <p:cNvPr id="25" name="Rechteck 24"/>
          <p:cNvSpPr/>
          <p:nvPr/>
        </p:nvSpPr>
        <p:spPr>
          <a:xfrm>
            <a:off x="467544" y="5229200"/>
            <a:ext cx="8136904" cy="720080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 smtClean="0">
                <a:solidFill>
                  <a:srgbClr val="002060"/>
                </a:solidFill>
              </a:rPr>
              <a:t>Im Gesamteindruck sind 83% der befragten Eltern mit der Einrichtung zufrieden bzw. eher zufrieden.</a:t>
            </a:r>
          </a:p>
        </p:txBody>
      </p:sp>
      <p:sp>
        <p:nvSpPr>
          <p:cNvPr id="13" name="Rechteck 12"/>
          <p:cNvSpPr/>
          <p:nvPr/>
        </p:nvSpPr>
        <p:spPr>
          <a:xfrm>
            <a:off x="467544" y="2276872"/>
            <a:ext cx="8136904" cy="288032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467545" y="1556792"/>
            <a:ext cx="8159248" cy="64807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rgbClr val="002060"/>
                </a:solidFill>
              </a:rPr>
              <a:t>Zum Schluss: Im Gesamteindruck sind wir mit der Einrichtung zufrieden</a:t>
            </a:r>
          </a:p>
        </p:txBody>
      </p:sp>
      <p:graphicFrame>
        <p:nvGraphicFramePr>
          <p:cNvPr id="24" name="Diagramm 23"/>
          <p:cNvGraphicFramePr/>
          <p:nvPr/>
        </p:nvGraphicFramePr>
        <p:xfrm>
          <a:off x="539552" y="2348880"/>
          <a:ext cx="792088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692</Words>
  <Application>Microsoft Office PowerPoint</Application>
  <PresentationFormat>Bildschirmpräsentation (4:3)</PresentationFormat>
  <Paragraphs>116</Paragraphs>
  <Slides>10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</vt:vector>
  </TitlesOfParts>
  <Company>Deutsche Telekom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A1214253</dc:creator>
  <cp:lastModifiedBy>A1214253</cp:lastModifiedBy>
  <cp:revision>66</cp:revision>
  <dcterms:created xsi:type="dcterms:W3CDTF">2017-04-11T21:05:43Z</dcterms:created>
  <dcterms:modified xsi:type="dcterms:W3CDTF">2017-05-08T10:47:18Z</dcterms:modified>
</cp:coreProperties>
</file>